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8"/>
  </p:notesMasterIdLst>
  <p:sldIdLst>
    <p:sldId id="261" r:id="rId4"/>
    <p:sldId id="256" r:id="rId5"/>
    <p:sldId id="266" r:id="rId6"/>
    <p:sldId id="264" r:id="rId7"/>
    <p:sldId id="416" r:id="rId8"/>
    <p:sldId id="440" r:id="rId9"/>
    <p:sldId id="388" r:id="rId10"/>
    <p:sldId id="263" r:id="rId11"/>
    <p:sldId id="257" r:id="rId12"/>
    <p:sldId id="406" r:id="rId13"/>
    <p:sldId id="417" r:id="rId14"/>
    <p:sldId id="441" r:id="rId15"/>
    <p:sldId id="409" r:id="rId16"/>
    <p:sldId id="407" r:id="rId17"/>
    <p:sldId id="411" r:id="rId18"/>
    <p:sldId id="412" r:id="rId19"/>
    <p:sldId id="436" r:id="rId20"/>
    <p:sldId id="415" r:id="rId21"/>
    <p:sldId id="419" r:id="rId22"/>
    <p:sldId id="420" r:id="rId23"/>
    <p:sldId id="425" r:id="rId24"/>
    <p:sldId id="430" r:id="rId25"/>
    <p:sldId id="433" r:id="rId26"/>
    <p:sldId id="438" r:id="rId27"/>
    <p:sldId id="437" r:id="rId28"/>
    <p:sldId id="277" r:id="rId29"/>
    <p:sldId id="431" r:id="rId30"/>
    <p:sldId id="432" r:id="rId31"/>
    <p:sldId id="319" r:id="rId32"/>
    <p:sldId id="434" r:id="rId33"/>
    <p:sldId id="439" r:id="rId34"/>
    <p:sldId id="442" r:id="rId35"/>
    <p:sldId id="435" r:id="rId36"/>
    <p:sldId id="265" r:id="rId3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842" y="1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3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AD164B-D2E4-40A2-A3C6-8C6809E02AF7}" type="datetimeFigureOut">
              <a:rPr lang="en-GB" smtClean="0"/>
              <a:t>08/04/2021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3D926F-6805-42FE-B50D-C2B51A5808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300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>
              <a:buFont typeface="+mj-lt"/>
              <a:buNone/>
            </a:pPr>
            <a:r>
              <a:rPr lang="hr-HR" b="0" i="0" dirty="0">
                <a:solidFill>
                  <a:srgbClr val="54595F"/>
                </a:solidFill>
                <a:effectLst/>
                <a:latin typeface="Montserrat"/>
              </a:rPr>
              <a:t>Zašto trebate nešto znati o digitalnim sadržajima u turizmu?</a:t>
            </a:r>
          </a:p>
          <a:p>
            <a:pPr algn="l" fontAlgn="base">
              <a:buFont typeface="+mj-lt"/>
              <a:buAutoNum type="arabicPeriod"/>
            </a:pPr>
            <a:r>
              <a:rPr lang="hr-HR" b="0" i="0" dirty="0">
                <a:solidFill>
                  <a:srgbClr val="54595F"/>
                </a:solidFill>
                <a:effectLst/>
                <a:latin typeface="Montserrat"/>
              </a:rPr>
              <a:t>Turistički proizvod, za razliku od fizičke robe koju kupujemo, ne može biti isproban ili pregledan prije kupnje. Danas se traženje, odabir i usporedba turističkih proizvoda događa online</a:t>
            </a:r>
            <a:r>
              <a:rPr lang="en-GB" b="0" i="0" dirty="0">
                <a:solidFill>
                  <a:srgbClr val="54595F"/>
                </a:solidFill>
                <a:effectLst/>
                <a:latin typeface="Montserrat"/>
              </a:rPr>
              <a:t>.</a:t>
            </a:r>
            <a:r>
              <a:rPr lang="hr-HR" b="0" i="0" dirty="0">
                <a:solidFill>
                  <a:srgbClr val="54595F"/>
                </a:solidFill>
                <a:effectLst/>
                <a:latin typeface="Montserrat"/>
              </a:rPr>
              <a:t> </a:t>
            </a:r>
          </a:p>
          <a:p>
            <a:pPr algn="l" fontAlgn="base">
              <a:buFont typeface="+mj-lt"/>
              <a:buAutoNum type="arabicPeriod"/>
            </a:pPr>
            <a:r>
              <a:rPr lang="hr-HR" b="0" i="0" dirty="0">
                <a:solidFill>
                  <a:srgbClr val="54595F"/>
                </a:solidFill>
                <a:effectLst/>
                <a:latin typeface="Montserrat"/>
              </a:rPr>
              <a:t> P</a:t>
            </a:r>
            <a:r>
              <a:rPr lang="en-GB" b="0" i="0" dirty="0" err="1">
                <a:solidFill>
                  <a:srgbClr val="54595F"/>
                </a:solidFill>
                <a:effectLst/>
                <a:latin typeface="Montserrat"/>
              </a:rPr>
              <a:t>oten</a:t>
            </a:r>
            <a:r>
              <a:rPr lang="hr-HR" b="0" i="0" dirty="0">
                <a:solidFill>
                  <a:srgbClr val="54595F"/>
                </a:solidFill>
                <a:effectLst/>
                <a:latin typeface="Montserrat"/>
              </a:rPr>
              <a:t>cijalni gost uvijek je fizički nedostupan. Stoga </a:t>
            </a:r>
            <a:r>
              <a:rPr lang="hr-HR" dirty="0">
                <a:solidFill>
                  <a:srgbClr val="54595F"/>
                </a:solidFill>
                <a:latin typeface="Montserrat"/>
              </a:rPr>
              <a:t>ga informacijski možemo dosegnuti </a:t>
            </a:r>
            <a:r>
              <a:rPr lang="hr-HR" b="0" i="0" dirty="0">
                <a:solidFill>
                  <a:srgbClr val="54595F"/>
                </a:solidFill>
                <a:effectLst/>
                <a:latin typeface="Montserrat"/>
              </a:rPr>
              <a:t>preko interneta.</a:t>
            </a:r>
            <a:r>
              <a:rPr lang="en-GB" b="0" i="0" dirty="0">
                <a:solidFill>
                  <a:srgbClr val="54595F"/>
                </a:solidFill>
                <a:effectLst/>
                <a:latin typeface="Montserrat"/>
              </a:rPr>
              <a:t>.</a:t>
            </a:r>
          </a:p>
          <a:p>
            <a:pPr algn="l" fontAlgn="base">
              <a:buFont typeface="+mj-lt"/>
              <a:buAutoNum type="arabicPeriod"/>
            </a:pPr>
            <a:r>
              <a:rPr lang="hr-HR" b="0" i="0" dirty="0">
                <a:solidFill>
                  <a:srgbClr val="54595F"/>
                </a:solidFill>
                <a:effectLst/>
                <a:latin typeface="Montserrat"/>
              </a:rPr>
              <a:t>Glavni prodajni alat u turizmu je povjerenje, a ljudi manje vjeruju plaćenom direktnom oglašavanju nego proizvedenom digitalnom sadržaju. Gradite lojalnost turista i dobru reputaciju na internetu</a:t>
            </a:r>
            <a:r>
              <a:rPr lang="en-GB" b="0" i="0" dirty="0">
                <a:solidFill>
                  <a:srgbClr val="54595F"/>
                </a:solidFill>
                <a:effectLst/>
                <a:latin typeface="Montserrat"/>
              </a:rPr>
              <a:t>.</a:t>
            </a:r>
            <a:r>
              <a:rPr lang="hr-HR" b="0" i="0" dirty="0">
                <a:solidFill>
                  <a:srgbClr val="54595F"/>
                </a:solidFill>
                <a:effectLst/>
                <a:latin typeface="Montserrat"/>
              </a:rPr>
              <a:t> Prije kupnje ljudi koriste </a:t>
            </a:r>
            <a:r>
              <a:rPr lang="en-GB" b="0" i="0" dirty="0">
                <a:solidFill>
                  <a:srgbClr val="54595F"/>
                </a:solidFill>
                <a:effectLst/>
                <a:latin typeface="Montserrat"/>
              </a:rPr>
              <a:t> </a:t>
            </a:r>
            <a:r>
              <a:rPr lang="hr-HR" b="0" i="0" dirty="0">
                <a:solidFill>
                  <a:srgbClr val="54595F"/>
                </a:solidFill>
                <a:effectLst/>
                <a:latin typeface="Montserrat"/>
              </a:rPr>
              <a:t>internet da pokupe informacije o hotelu ili smještaju, da pročitaju iskustva drugih ljudi</a:t>
            </a:r>
            <a:r>
              <a:rPr lang="en-GB" b="0" i="0" dirty="0">
                <a:solidFill>
                  <a:srgbClr val="54595F"/>
                </a:solidFill>
                <a:effectLst/>
                <a:latin typeface="Montserrat"/>
              </a:rPr>
              <a:t>.</a:t>
            </a:r>
          </a:p>
          <a:p>
            <a:pPr algn="l" fontAlgn="base">
              <a:buFont typeface="+mj-lt"/>
              <a:buAutoNum type="arabicPeriod"/>
            </a:pPr>
            <a:r>
              <a:rPr lang="hr-HR" b="0" i="0" dirty="0">
                <a:solidFill>
                  <a:srgbClr val="54595F"/>
                </a:solidFill>
                <a:effectLst/>
                <a:latin typeface="Montserrat"/>
              </a:rPr>
              <a:t>Redovno offline oglašavanje poput tiskanih materijala, magazina ili televizije manje je učinkovito. Potrošači su na internetu. </a:t>
            </a:r>
            <a:endParaRPr lang="en-GB" b="0" i="0" dirty="0">
              <a:solidFill>
                <a:srgbClr val="54595F"/>
              </a:solidFill>
              <a:effectLst/>
              <a:latin typeface="Montserrat"/>
            </a:endParaRPr>
          </a:p>
          <a:p>
            <a:pPr algn="l" fontAlgn="base">
              <a:buFont typeface="+mj-lt"/>
              <a:buAutoNum type="arabicPeriod"/>
            </a:pPr>
            <a:r>
              <a:rPr lang="hr-HR" b="0" i="0" dirty="0">
                <a:solidFill>
                  <a:srgbClr val="54595F"/>
                </a:solidFill>
                <a:effectLst/>
                <a:latin typeface="Montserrat"/>
              </a:rPr>
              <a:t>Konkurencija u turističkoj ponudi sve je veća. Oni koji su uspješni u proizvodnji digitalnog sadržaja imaju veliku prednost nad konkurencijom. </a:t>
            </a:r>
            <a:endParaRPr lang="en-GB" b="0" i="0" dirty="0">
              <a:solidFill>
                <a:srgbClr val="54595F"/>
              </a:solidFill>
              <a:effectLst/>
              <a:latin typeface="Montserrat"/>
            </a:endParaRPr>
          </a:p>
          <a:p>
            <a:pPr algn="l" fontAlgn="base">
              <a:buFont typeface="+mj-lt"/>
              <a:buAutoNum type="arabicPeriod"/>
            </a:pPr>
            <a:r>
              <a:rPr lang="hr-HR" b="0" i="0" dirty="0">
                <a:solidFill>
                  <a:srgbClr val="54595F"/>
                </a:solidFill>
                <a:effectLst/>
                <a:latin typeface="Montserrat"/>
              </a:rPr>
              <a:t>O</a:t>
            </a:r>
            <a:r>
              <a:rPr lang="en-GB" b="0" i="0" dirty="0" err="1">
                <a:solidFill>
                  <a:srgbClr val="54595F"/>
                </a:solidFill>
                <a:effectLst/>
                <a:latin typeface="Montserrat"/>
              </a:rPr>
              <a:t>nline</a:t>
            </a:r>
            <a:r>
              <a:rPr lang="en-GB" b="0" i="0" dirty="0">
                <a:solidFill>
                  <a:srgbClr val="54595F"/>
                </a:solidFill>
                <a:effectLst/>
                <a:latin typeface="Montserrat"/>
              </a:rPr>
              <a:t> </a:t>
            </a:r>
            <a:r>
              <a:rPr lang="hr-HR" b="0" i="0" dirty="0">
                <a:solidFill>
                  <a:srgbClr val="54595F"/>
                </a:solidFill>
                <a:effectLst/>
                <a:latin typeface="Montserrat"/>
              </a:rPr>
              <a:t>oglašavanje daje izvrsne analitičke podatke i razumijevanje koji oglasi su najefikacniji, donose najviše kupaca </a:t>
            </a:r>
          </a:p>
          <a:p>
            <a:pPr algn="l" fontAlgn="base">
              <a:buFont typeface="+mj-lt"/>
              <a:buAutoNum type="arabicPeriod"/>
            </a:pPr>
            <a:r>
              <a:rPr lang="hr-HR" dirty="0">
                <a:solidFill>
                  <a:srgbClr val="54595F"/>
                </a:solidFill>
                <a:latin typeface="Montserrat"/>
              </a:rPr>
              <a:t>Skoro svaki turist koji stigne u destinaciju ima smartfone i koristi ga za traženje ponuda turističkih usluga u samoj destinaciji rađe nego što za to koristi tiskane mape, vodiče ili slično. </a:t>
            </a:r>
            <a:endParaRPr lang="en-GB" b="0" i="0" dirty="0">
              <a:solidFill>
                <a:srgbClr val="54595F"/>
              </a:solidFill>
              <a:effectLst/>
              <a:latin typeface="Montserrat"/>
            </a:endParaRPr>
          </a:p>
          <a:p>
            <a:pPr algn="l" fontAlgn="base">
              <a:buFont typeface="+mj-lt"/>
              <a:buAutoNum type="arabicPeriod"/>
            </a:pPr>
            <a:r>
              <a:rPr lang="hr-HR" b="0" i="0" dirty="0">
                <a:solidFill>
                  <a:srgbClr val="54595F"/>
                </a:solidFill>
                <a:effectLst/>
                <a:latin typeface="Montserrat"/>
              </a:rPr>
              <a:t>Ako ćete koristiti usluge digitalnih agencija morate nešto osnovno znati o digitalnom sadržaju i oglašavanju kkao bi mogli ocijeniti kvalitetu usluge koju dobijate od agencije</a:t>
            </a:r>
            <a:r>
              <a:rPr lang="en-GB" b="0" i="0" dirty="0">
                <a:solidFill>
                  <a:srgbClr val="54595F"/>
                </a:solidFill>
                <a:effectLst/>
                <a:latin typeface="Montserrat"/>
              </a:rPr>
              <a:t>.</a:t>
            </a:r>
          </a:p>
          <a:p>
            <a:pPr algn="l" fontAlgn="base">
              <a:buFont typeface="+mj-lt"/>
              <a:buAutoNum type="arabicPeriod"/>
            </a:pPr>
            <a:r>
              <a:rPr lang="hr-HR" b="0" i="0" dirty="0">
                <a:solidFill>
                  <a:srgbClr val="54595F"/>
                </a:solidFill>
                <a:effectLst/>
                <a:latin typeface="Montserrat"/>
              </a:rPr>
              <a:t>U bliskoj budućnosti skoro svi sadržaji većina turističkih sadržaja i oglašavanja bit će online</a:t>
            </a:r>
            <a:r>
              <a:rPr lang="en-GB" b="0" i="0" dirty="0">
                <a:solidFill>
                  <a:srgbClr val="54595F"/>
                </a:solidFill>
                <a:effectLst/>
                <a:latin typeface="Montserrat"/>
              </a:rPr>
              <a:t>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1E121-4575-4330-A5FB-1BC676B9948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179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A7BE4099-0D1A-4195-915E-54A74CE463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03EA0BAE-49A6-4013-9212-450DD40E6B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254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98BFCBD5-DE8F-4624-99F8-0628D64907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CB537A58-8541-4BA5-AC6D-11B4E94FEF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3458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Marketing ili prodajni lijevak – označava put kojim prolazi kupac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1E121-4575-4330-A5FB-1BC676B99482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630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26292C"/>
                </a:solidFill>
                <a:effectLst/>
                <a:latin typeface="SourceSansPro"/>
              </a:rPr>
              <a:t>Outreach sales refers to the processes and tactics your sales team use to reach out to new prospects, cold leads and previous customers.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1E121-4575-4330-A5FB-1BC676B99482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780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1E121-4575-4330-A5FB-1BC676B99482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157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8FD4B2FB-10EE-491B-BBFC-F6E4650295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F7A151B6-0076-444F-9C7B-E7C7637E4F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76145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Vodič kroz proces content marketinga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1E121-4575-4330-A5FB-1BC676B99482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8108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1E121-4575-4330-A5FB-1BC676B99482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664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Što su ključne riječi ove definicije? Što je u njoj najvažnije?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1E121-4575-4330-A5FB-1BC676B9948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667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/>
              <a:t>CoSchedule je tvrtka koja prozvodi aplikacije za content marketing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1E121-4575-4330-A5FB-1BC676B9948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64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1D9B683B-13F0-489D-A75B-AFAD41C36A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B7DD8741-D261-409F-AA0C-2F3E922259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7118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hr-HR" dirty="0"/>
              <a:t>ANALIZA – istraživanje i svi oblici prikupljanja informacija, podataka, analize i uvida</a:t>
            </a:r>
          </a:p>
          <a:p>
            <a:pPr marL="228600" indent="-228600">
              <a:buAutoNum type="arabicPeriod"/>
            </a:pPr>
            <a:endParaRPr lang="hr-HR" dirty="0"/>
          </a:p>
          <a:p>
            <a:pPr marL="228600" indent="-228600">
              <a:buAutoNum type="arabicPeriod"/>
            </a:pPr>
            <a:r>
              <a:rPr lang="hr-HR" dirty="0"/>
              <a:t>CILJEVI – radi se o postavljanju ciljeva i postavljanju njihovog prioriteta</a:t>
            </a:r>
          </a:p>
          <a:p>
            <a:pPr marL="0" indent="0">
              <a:buNone/>
            </a:pPr>
            <a:r>
              <a:rPr lang="hr-HR" dirty="0"/>
              <a:t>      STRATEGIJA SADRŽAJA – proces planiranja sadržaja da bi se postigli ciljevi koje smo zacrtali</a:t>
            </a:r>
          </a:p>
          <a:p>
            <a:pPr marL="228600" indent="-228600">
              <a:buAutoNum type="arabicPeriod"/>
            </a:pPr>
            <a:endParaRPr lang="hr-HR" dirty="0"/>
          </a:p>
          <a:p>
            <a:pPr marL="0" indent="0">
              <a:buNone/>
            </a:pPr>
            <a:r>
              <a:rPr lang="hr-HR" dirty="0"/>
              <a:t>3.   STVARANJE SADRŽAJA – vještina i umijeće kreiranja tj. stvaranja (ne smao pisanja!) sadržaja koji smo zacrtali u strategiji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4. OBJAVLJIVANJE TUĐEG SADRŽAJA – pronalaženje i objavljvanja sadržaja iz drugih izvora – to je na engleskom CONTENT CURATION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5. DISTRIBUCIJA – objavljivanje i oglašavanje vašeg sadržaja</a:t>
            </a:r>
            <a:br>
              <a:rPr lang="hr-HR" dirty="0"/>
            </a:br>
            <a:endParaRPr lang="hr-HR" dirty="0"/>
          </a:p>
          <a:p>
            <a:pPr marL="0" indent="0">
              <a:buNone/>
            </a:pPr>
            <a:r>
              <a:rPr lang="hr-HR" dirty="0"/>
              <a:t>6. ANGAŽMAN – na engleskom je to onaj famozni ENGAGEMENT, aktivnosti koje želite da vaša publika poduzoima s vašim sadržajem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1E121-4575-4330-A5FB-1BC676B9948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60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CA82CCDB-F450-4A5C-85BF-07154DBAAD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9396062C-8EFE-426D-8BCB-F93063F7B7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hr-HR" dirty="0"/>
              <a:t>Što je naša svrha? Koji je smisao našeg poslovanja/postojanja?</a:t>
            </a:r>
          </a:p>
          <a:p>
            <a:endParaRPr lang="hr-HR" dirty="0"/>
          </a:p>
          <a:p>
            <a:r>
              <a:rPr lang="hr-HR" dirty="0"/>
              <a:t>Koji ishod/cilj želimo primarno postići?</a:t>
            </a:r>
          </a:p>
          <a:p>
            <a:endParaRPr lang="hr-HR" dirty="0"/>
          </a:p>
          <a:p>
            <a:r>
              <a:rPr lang="hr-HR" dirty="0"/>
              <a:t>Tko su naše primarne publike/kome se obraćamo?</a:t>
            </a:r>
          </a:p>
          <a:p>
            <a:endParaRPr lang="hr-HR" dirty="0"/>
          </a:p>
          <a:p>
            <a:r>
              <a:rPr lang="hr-HR" dirty="0"/>
              <a:t>Što treba našim publikama?</a:t>
            </a:r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49886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D5CA8D60-1422-4742-BCF8-FA5A97453A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B7B221AB-08B8-415C-9EEC-BFDC458A8C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 dirty="0"/>
              <a:t>If I asked you who your </a:t>
            </a:r>
            <a:r>
              <a:rPr lang="en-US" altLang="en-US" u="sng" dirty="0"/>
              <a:t>target market</a:t>
            </a:r>
            <a:r>
              <a:rPr lang="en-US" altLang="en-US" dirty="0"/>
              <a:t> is, would you know the answer? (Hint: It’s not everyone) To succeed, you need to know who you’re talking with.</a:t>
            </a:r>
          </a:p>
          <a:p>
            <a:pPr eaLnBrk="1" hangingPunct="1"/>
            <a:r>
              <a:rPr lang="en-US" altLang="en-US" dirty="0"/>
              <a:t>Get to know your audience. Understand their needs and the problems you solve.</a:t>
            </a:r>
          </a:p>
          <a:p>
            <a:pPr eaLnBrk="1" hangingPunct="1"/>
            <a:r>
              <a:rPr lang="en-US" altLang="en-US" dirty="0"/>
              <a:t>If you haven’t done your research before hopping on social media, then now is the time. Understand exactly how, when and </a:t>
            </a:r>
            <a:r>
              <a:rPr lang="en-US" altLang="en-US" u="sng" dirty="0"/>
              <a:t>why your target audience is using social media</a:t>
            </a:r>
            <a:r>
              <a:rPr lang="en-US" altLang="en-US" dirty="0"/>
              <a:t>.</a:t>
            </a:r>
          </a:p>
          <a:p>
            <a:pPr eaLnBrk="1" hangingPunct="1"/>
            <a:r>
              <a:rPr lang="en-US" altLang="en-US" dirty="0"/>
              <a:t>Don’t assume you have the answers. </a:t>
            </a:r>
            <a:r>
              <a:rPr lang="en-US" altLang="en-US" b="1" dirty="0"/>
              <a:t>Do your homework. http://rebekahradice.com/social-media-strategy-ideas/</a:t>
            </a:r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21453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4531E268-7E81-4DBE-9E9F-501194C512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1F0C13A1-B5E7-4447-9984-6C0B0FE6F6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14746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8C1A5A91-4E4F-4F63-8D4C-0BD13BD6D6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9B91226F-4CE0-45CE-80B9-24499DBB7E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 dirty="0"/>
              <a:t>Like a traditional editorial calendar, it should give you a bird’s-eye-view of what is going on, but in addition it should do all of these things, as well.</a:t>
            </a:r>
          </a:p>
          <a:p>
            <a:pPr eaLnBrk="1" hangingPunct="1"/>
            <a:r>
              <a:rPr lang="en-US" altLang="en-US" dirty="0"/>
              <a:t>A content marketing editorial calendar gives you and your team a framework for being deliberate and intentional about how you are reaching and building trust with your audience. In part, it is a strategic marketing tool. In another way, it is a place to keep your team organized and on top of things. Both of these things are going to be very important as you move ahead.</a:t>
            </a:r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1266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8.4.2021.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16785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8.4.2021.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5342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8.4.2021.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88851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8.4.2021.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165022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8.4.2021.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1171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8.4.2021.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44321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8.4.2021.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326179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8.4.2021.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75070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8.4.2021.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03250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8.4.2021.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850243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8.4.2021.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94329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8.4.2021.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987160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8.4.2021.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362266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8.4.2021.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550211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8.4.2021.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978059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2860861" y="1982720"/>
            <a:ext cx="1859034" cy="1052813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906698" y="1982720"/>
            <a:ext cx="1862304" cy="1052813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811754" y="1988296"/>
            <a:ext cx="1759344" cy="1052813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411" y="459175"/>
            <a:ext cx="5879078" cy="83099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7193732" y="0"/>
            <a:ext cx="4998268" cy="685800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CA5FACB-8DA7-4A9B-B7F8-9D1D50F3242C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95D42-DCB9-4F91-98B0-BDDE14DA9F1C}" type="datetimeFigureOut">
              <a:rPr lang="en-US"/>
              <a:pPr>
                <a:defRPr/>
              </a:pPr>
              <a:t>4/8/2021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9D2F4A8-A8EC-4958-BA77-01FD326D3F5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E15940-600E-462F-BC74-8718EDEED21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F2D1A-1101-4213-8968-C0AD002A21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1104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8.4.2021.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298114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8.4.2021.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97962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8.4.2021.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857148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8.4.2021.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35220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8.4.2021.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579399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8.4.2021.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29038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8.4.2021.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54287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8.4.2021.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151481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8.4.2021.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691108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8.4.2021.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228930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8.4.2021.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366127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8.4.2021.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58522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8.4.2021.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39593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8.4.2021.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33323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8.4.2021.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82384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8.4.2021.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22392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8.4.2021.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73641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85AC-ECFD-432B-922F-46DAC2A9CBAF}" type="datetimeFigureOut">
              <a:rPr lang="hr-HR" smtClean="0"/>
              <a:t>8.4.2021.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62086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385AC-ECFD-432B-922F-46DAC2A9CBAF}" type="datetimeFigureOut">
              <a:rPr lang="hr-HR" smtClean="0"/>
              <a:t>8.4.2021.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53580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385AC-ECFD-432B-922F-46DAC2A9CBAF}" type="datetimeFigureOut">
              <a:rPr lang="hr-HR" smtClean="0"/>
              <a:t>8.4.2021.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68635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385AC-ECFD-432B-922F-46DAC2A9CBAF}" type="datetimeFigureOut">
              <a:rPr lang="hr-HR" smtClean="0"/>
              <a:t>8.4.2021.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D6070-FF5D-41C1-B522-AC51BE39B97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94939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eagrants.org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hyperlink" Target="http://www.raise-youth.com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5-GZwJgdrY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eagrants.org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hyperlink" Target="http://www.raise-youth.com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TH8CWIn7bzk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2DC45-1CB6-4035-9BD4-DABDCD018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9641" y="1487055"/>
            <a:ext cx="3852718" cy="1200727"/>
          </a:xfrm>
        </p:spPr>
        <p:txBody>
          <a:bodyPr/>
          <a:lstStyle/>
          <a:p>
            <a:pPr algn="ctr"/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RAISE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 Youth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286922-C289-4527-B4DB-F006E5598F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75" y="491711"/>
            <a:ext cx="10519849" cy="7274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2851936-7884-4FF5-A86C-67D9707110D5}"/>
              </a:ext>
            </a:extLst>
          </p:cNvPr>
          <p:cNvSpPr txBox="1">
            <a:spLocks/>
          </p:cNvSpPr>
          <p:nvPr/>
        </p:nvSpPr>
        <p:spPr>
          <a:xfrm>
            <a:off x="175492" y="6123709"/>
            <a:ext cx="11619344" cy="6419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www.eeagrants.org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www.raise-youth.com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Projekt RAISE Youth financiran je od strane Islanda, Lihtenštajna i Norveške kroz Fondove Kraljevine Norveške i EGP-a. 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RAISE Youth project is funded by Iceland, Liechtenstein and Norway through the EEA and Norway Grants Fund for Youth Employment</a:t>
            </a:r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D2B7692-CA7E-482B-990C-CE8552A6C7E1}"/>
              </a:ext>
            </a:extLst>
          </p:cNvPr>
          <p:cNvSpPr txBox="1">
            <a:spLocks/>
          </p:cNvSpPr>
          <p:nvPr/>
        </p:nvSpPr>
        <p:spPr>
          <a:xfrm>
            <a:off x="4169641" y="2824290"/>
            <a:ext cx="1395268" cy="357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sz="1200" i="1" dirty="0">
                <a:latin typeface="Arial" panose="020B0604020202020204" pitchFamily="34" charset="0"/>
                <a:cs typeface="Arial" panose="020B0604020202020204" pitchFamily="34" charset="0"/>
              </a:rPr>
              <a:t>Projekt provodi: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5281E58-A00E-493F-A7BE-6CC28EB6C841}"/>
              </a:ext>
            </a:extLst>
          </p:cNvPr>
          <p:cNvSpPr txBox="1">
            <a:spLocks/>
          </p:cNvSpPr>
          <p:nvPr/>
        </p:nvSpPr>
        <p:spPr>
          <a:xfrm>
            <a:off x="6557819" y="2828636"/>
            <a:ext cx="1395268" cy="357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sz="1200" i="1" dirty="0">
                <a:latin typeface="Arial" panose="020B0604020202020204" pitchFamily="34" charset="0"/>
                <a:cs typeface="Arial" panose="020B0604020202020204" pitchFamily="34" charset="0"/>
              </a:rPr>
              <a:t>U suradnji s: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425A39-8334-4706-9069-6954CD6C24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53" b="25130"/>
          <a:stretch/>
        </p:blipFill>
        <p:spPr>
          <a:xfrm>
            <a:off x="6205971" y="3244546"/>
            <a:ext cx="2216150" cy="10619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24DB2A-5A8E-4018-A629-5E9DD33A0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3673" y="3132851"/>
            <a:ext cx="1411235" cy="120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24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34">
            <a:extLst>
              <a:ext uri="{FF2B5EF4-FFF2-40B4-BE49-F238E27FC236}">
                <a16:creationId xmlns:a16="http://schemas.microsoft.com/office/drawing/2014/main" id="{27DAE3AA-23C4-41DA-A03D-3E156DE051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6400" y="458788"/>
            <a:ext cx="10515600" cy="823912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hr-HR" altLang="en-US" dirty="0">
                <a:latin typeface="Roboto Bk"/>
                <a:ea typeface="Roboto Bk"/>
              </a:rPr>
              <a:t>Ili jednostavnije rečeno:</a:t>
            </a:r>
            <a:endParaRPr altLang="en-US" dirty="0">
              <a:latin typeface="Roboto Bk"/>
              <a:ea typeface="Roboto Bk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C7C9DC7-4EAE-4CCD-82BC-504EBEC5C58F}"/>
              </a:ext>
            </a:extLst>
          </p:cNvPr>
          <p:cNvGrpSpPr>
            <a:grpSpLocks/>
          </p:cNvGrpSpPr>
          <p:nvPr/>
        </p:nvGrpSpPr>
        <p:grpSpPr bwMode="auto">
          <a:xfrm>
            <a:off x="9142413" y="2346325"/>
            <a:ext cx="3049587" cy="2466975"/>
            <a:chOff x="9142872" y="2347097"/>
            <a:chExt cx="3049128" cy="2466113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812AE12-AFA1-4417-92C7-D2F347A31DFA}"/>
                </a:ext>
              </a:extLst>
            </p:cNvPr>
            <p:cNvSpPr/>
            <p:nvPr/>
          </p:nvSpPr>
          <p:spPr>
            <a:xfrm>
              <a:off x="9142872" y="2347097"/>
              <a:ext cx="3049128" cy="192655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CE8A55C-FD5B-4938-8ED6-E1CE0B893E9D}"/>
                </a:ext>
              </a:extLst>
            </p:cNvPr>
            <p:cNvSpPr/>
            <p:nvPr/>
          </p:nvSpPr>
          <p:spPr>
            <a:xfrm>
              <a:off x="10128561" y="3730913"/>
              <a:ext cx="1082512" cy="108229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697E865-6955-4454-AE0E-A16EBF2E2F9D}"/>
              </a:ext>
            </a:extLst>
          </p:cNvPr>
          <p:cNvGrpSpPr>
            <a:grpSpLocks/>
          </p:cNvGrpSpPr>
          <p:nvPr/>
        </p:nvGrpSpPr>
        <p:grpSpPr bwMode="auto">
          <a:xfrm>
            <a:off x="6097588" y="1804988"/>
            <a:ext cx="3306762" cy="2468562"/>
            <a:chOff x="6098256" y="1805676"/>
            <a:chExt cx="3306492" cy="2467841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6AE187F-EA5A-490F-88D9-AAFF9393D64F}"/>
                </a:ext>
              </a:extLst>
            </p:cNvPr>
            <p:cNvSpPr/>
            <p:nvPr/>
          </p:nvSpPr>
          <p:spPr>
            <a:xfrm>
              <a:off x="6098256" y="2346855"/>
              <a:ext cx="3049338" cy="1926662"/>
            </a:xfrm>
            <a:prstGeom prst="rect">
              <a:avLst/>
            </a:prstGeom>
            <a:solidFill>
              <a:srgbClr val="D82D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13A496A-8750-4A61-B45D-EF6EB8DB3A8F}"/>
                </a:ext>
              </a:extLst>
            </p:cNvPr>
            <p:cNvSpPr/>
            <p:nvPr/>
          </p:nvSpPr>
          <p:spPr>
            <a:xfrm>
              <a:off x="7085600" y="1805676"/>
              <a:ext cx="1082587" cy="108235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D82D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607A3958-481D-4E4B-AE31-0642CC7193CB}"/>
                </a:ext>
              </a:extLst>
            </p:cNvPr>
            <p:cNvSpPr/>
            <p:nvPr/>
          </p:nvSpPr>
          <p:spPr>
            <a:xfrm rot="5400000">
              <a:off x="9038115" y="3598998"/>
              <a:ext cx="469763" cy="263503"/>
            </a:xfrm>
            <a:prstGeom prst="triangle">
              <a:avLst/>
            </a:prstGeom>
            <a:solidFill>
              <a:srgbClr val="D82D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8FDEE8B-1E03-4124-B1DF-E59A9228347E}"/>
              </a:ext>
            </a:extLst>
          </p:cNvPr>
          <p:cNvGrpSpPr>
            <a:grpSpLocks/>
          </p:cNvGrpSpPr>
          <p:nvPr/>
        </p:nvGrpSpPr>
        <p:grpSpPr bwMode="auto">
          <a:xfrm>
            <a:off x="3049588" y="2346325"/>
            <a:ext cx="3306762" cy="2468563"/>
            <a:chOff x="3049128" y="2347097"/>
            <a:chExt cx="3307685" cy="2467841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0911ED6-C926-4D58-8B5B-BBD551F0D9F4}"/>
                </a:ext>
              </a:extLst>
            </p:cNvPr>
            <p:cNvSpPr/>
            <p:nvPr/>
          </p:nvSpPr>
          <p:spPr>
            <a:xfrm>
              <a:off x="3049128" y="2347097"/>
              <a:ext cx="3048851" cy="192666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1B7D198-7389-4BA5-9915-DD27CDA65C02}"/>
                </a:ext>
              </a:extLst>
            </p:cNvPr>
            <p:cNvSpPr/>
            <p:nvPr/>
          </p:nvSpPr>
          <p:spPr>
            <a:xfrm>
              <a:off x="4028888" y="3732580"/>
              <a:ext cx="1082977" cy="108235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DED22CCD-C371-4207-AE9B-A7FD59B9820C}"/>
                </a:ext>
              </a:extLst>
            </p:cNvPr>
            <p:cNvSpPr/>
            <p:nvPr/>
          </p:nvSpPr>
          <p:spPr>
            <a:xfrm rot="5400000">
              <a:off x="5990133" y="2756477"/>
              <a:ext cx="469763" cy="263599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45EF699-C77A-464C-A6BB-93698A958A51}"/>
              </a:ext>
            </a:extLst>
          </p:cNvPr>
          <p:cNvGrpSpPr>
            <a:grpSpLocks/>
          </p:cNvGrpSpPr>
          <p:nvPr/>
        </p:nvGrpSpPr>
        <p:grpSpPr bwMode="auto">
          <a:xfrm>
            <a:off x="0" y="1804988"/>
            <a:ext cx="3311525" cy="2468562"/>
            <a:chOff x="0" y="1805676"/>
            <a:chExt cx="3312196" cy="2467841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3550376-1B30-4F19-B49C-526D3E86A86F}"/>
                </a:ext>
              </a:extLst>
            </p:cNvPr>
            <p:cNvSpPr/>
            <p:nvPr/>
          </p:nvSpPr>
          <p:spPr>
            <a:xfrm>
              <a:off x="0" y="2346855"/>
              <a:ext cx="3048618" cy="192666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7960BD47-8A5F-4808-AED6-416E82CC5BE6}"/>
                </a:ext>
              </a:extLst>
            </p:cNvPr>
            <p:cNvSpPr/>
            <p:nvPr/>
          </p:nvSpPr>
          <p:spPr>
            <a:xfrm>
              <a:off x="986038" y="1805676"/>
              <a:ext cx="1082894" cy="108235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85068699-A47F-45CD-82EF-A6BDC71752DC}"/>
                </a:ext>
              </a:extLst>
            </p:cNvPr>
            <p:cNvSpPr/>
            <p:nvPr/>
          </p:nvSpPr>
          <p:spPr>
            <a:xfrm rot="5400000">
              <a:off x="2945526" y="3598961"/>
              <a:ext cx="469763" cy="263578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3015" name="Rectangle 88">
            <a:extLst>
              <a:ext uri="{FF2B5EF4-FFF2-40B4-BE49-F238E27FC236}">
                <a16:creationId xmlns:a16="http://schemas.microsoft.com/office/drawing/2014/main" id="{D90F0208-1B8D-41B7-86F0-5FAC51DB3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3038475"/>
            <a:ext cx="2774950" cy="656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Lt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Lt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hr-HR" altLang="en-US" sz="1600" dirty="0">
                <a:solidFill>
                  <a:schemeClr val="bg1"/>
                </a:solidFill>
                <a:latin typeface="Roboto Bk"/>
                <a:ea typeface="Roboto Bk"/>
                <a:cs typeface="Roboto Bk"/>
              </a:rPr>
              <a:t>DEFINIRAJTE SVOJE CILJEN PUBLIKE</a:t>
            </a:r>
            <a:endParaRPr lang="en-US" altLang="en-US" sz="1200" dirty="0">
              <a:solidFill>
                <a:schemeClr val="bg1"/>
              </a:solidFill>
              <a:ea typeface="Roboto Lt"/>
              <a:cs typeface="Roboto Lt"/>
            </a:endParaRPr>
          </a:p>
        </p:txBody>
      </p:sp>
      <p:sp>
        <p:nvSpPr>
          <p:cNvPr id="43016" name="Rectangle 89">
            <a:extLst>
              <a:ext uri="{FF2B5EF4-FFF2-40B4-BE49-F238E27FC236}">
                <a16:creationId xmlns:a16="http://schemas.microsoft.com/office/drawing/2014/main" id="{CB20E833-744A-4A7F-8EDB-6C7F9CB3B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5963" y="2508250"/>
            <a:ext cx="2773362" cy="8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Lt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Lt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hr-HR" altLang="en-US" sz="1600" dirty="0">
                <a:solidFill>
                  <a:schemeClr val="bg1"/>
                </a:solidFill>
                <a:latin typeface="Roboto Bk"/>
                <a:ea typeface="Roboto Bk"/>
                <a:cs typeface="Roboto Bk"/>
              </a:rPr>
              <a:t>STVORITE PERSONE KUPACA</a:t>
            </a:r>
            <a:br>
              <a:rPr lang="en-US" altLang="en-US" sz="1400" dirty="0">
                <a:solidFill>
                  <a:schemeClr val="bg1"/>
                </a:solidFill>
                <a:ea typeface="Roboto Lt"/>
                <a:cs typeface="Roboto Lt"/>
              </a:rPr>
            </a:br>
            <a:endParaRPr lang="en-US" altLang="en-US" sz="1200" dirty="0">
              <a:solidFill>
                <a:schemeClr val="bg1"/>
              </a:solidFill>
              <a:ea typeface="Roboto Lt"/>
              <a:cs typeface="Roboto Lt"/>
            </a:endParaRPr>
          </a:p>
        </p:txBody>
      </p:sp>
      <p:sp>
        <p:nvSpPr>
          <p:cNvPr id="43017" name="Rectangle 90">
            <a:extLst>
              <a:ext uri="{FF2B5EF4-FFF2-40B4-BE49-F238E27FC236}">
                <a16:creationId xmlns:a16="http://schemas.microsoft.com/office/drawing/2014/main" id="{93AFCD4B-B639-40A5-AE88-8042EC3EA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2538" y="3054350"/>
            <a:ext cx="2774950" cy="656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Lt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Lt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hr-HR" altLang="en-US" sz="1600" dirty="0">
                <a:solidFill>
                  <a:schemeClr val="bg1"/>
                </a:solidFill>
                <a:latin typeface="Roboto Bk"/>
                <a:ea typeface="Roboto Bk"/>
                <a:cs typeface="Roboto Bk"/>
              </a:rPr>
              <a:t>STVORITE UREDNIČKI KALENDAR</a:t>
            </a:r>
            <a:endParaRPr lang="en-US" altLang="en-US" sz="1200" dirty="0">
              <a:solidFill>
                <a:schemeClr val="bg1"/>
              </a:solidFill>
              <a:ea typeface="Roboto Lt"/>
              <a:cs typeface="Roboto Lt"/>
            </a:endParaRPr>
          </a:p>
        </p:txBody>
      </p:sp>
      <p:sp>
        <p:nvSpPr>
          <p:cNvPr id="43018" name="Rectangle 91">
            <a:extLst>
              <a:ext uri="{FF2B5EF4-FFF2-40B4-BE49-F238E27FC236}">
                <a16:creationId xmlns:a16="http://schemas.microsoft.com/office/drawing/2014/main" id="{DCF03FC5-AB2E-4ED9-A8F4-06DBE9CD5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7838" y="2508250"/>
            <a:ext cx="2773362" cy="36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Lt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Lt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hr-HR" altLang="en-US" sz="1600" dirty="0">
                <a:solidFill>
                  <a:schemeClr val="bg1"/>
                </a:solidFill>
                <a:ea typeface="Roboto Lt"/>
                <a:cs typeface="Roboto Lt"/>
              </a:rPr>
              <a:t>OBJAVITE</a:t>
            </a:r>
            <a:endParaRPr lang="en-US" altLang="en-US" sz="1200" dirty="0">
              <a:solidFill>
                <a:schemeClr val="bg1"/>
              </a:solidFill>
              <a:ea typeface="Roboto Lt"/>
              <a:cs typeface="Roboto Lt"/>
            </a:endParaRPr>
          </a:p>
        </p:txBody>
      </p:sp>
      <p:sp>
        <p:nvSpPr>
          <p:cNvPr id="43019" name="Text Box 37">
            <a:extLst>
              <a:ext uri="{FF2B5EF4-FFF2-40B4-BE49-F238E27FC236}">
                <a16:creationId xmlns:a16="http://schemas.microsoft.com/office/drawing/2014/main" id="{F792FC1D-16FD-4656-98A6-C19DB2440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2035175"/>
            <a:ext cx="5826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Lt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Lt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080808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3020" name="Text Box 42">
            <a:extLst>
              <a:ext uri="{FF2B5EF4-FFF2-40B4-BE49-F238E27FC236}">
                <a16:creationId xmlns:a16="http://schemas.microsoft.com/office/drawing/2014/main" id="{66112266-DB91-48C1-AC02-F963ECC0C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1013" y="4003675"/>
            <a:ext cx="5826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Lt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Lt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080808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43021" name="Text Box 43">
            <a:extLst>
              <a:ext uri="{FF2B5EF4-FFF2-40B4-BE49-F238E27FC236}">
                <a16:creationId xmlns:a16="http://schemas.microsoft.com/office/drawing/2014/main" id="{89214948-BCD4-4F89-8590-3FD7FFA49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6000" y="2073275"/>
            <a:ext cx="582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Lt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Lt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080808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43022" name="Text Box 44">
            <a:extLst>
              <a:ext uri="{FF2B5EF4-FFF2-40B4-BE49-F238E27FC236}">
                <a16:creationId xmlns:a16="http://schemas.microsoft.com/office/drawing/2014/main" id="{3814A673-BF35-4FC5-9B59-F8D36CB55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6063" y="3992563"/>
            <a:ext cx="5826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Lt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Lt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080808"/>
                </a:solidFill>
                <a:latin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422686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F4838-B6B0-4B41-AD53-BE4D09B2A6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79375"/>
            <a:ext cx="10515600" cy="1325563"/>
          </a:xfrm>
        </p:spPr>
        <p:txBody>
          <a:bodyPr/>
          <a:lstStyle/>
          <a:p>
            <a:r>
              <a:rPr lang="hr-HR" dirty="0"/>
              <a:t>Što sve muči kupca?</a:t>
            </a:r>
            <a:endParaRPr lang="en-GB" dirty="0"/>
          </a:p>
        </p:txBody>
      </p:sp>
      <p:pic>
        <p:nvPicPr>
          <p:cNvPr id="4" name="Picture 2" descr="The B2B Buyer Journey">
            <a:extLst>
              <a:ext uri="{FF2B5EF4-FFF2-40B4-BE49-F238E27FC236}">
                <a16:creationId xmlns:a16="http://schemas.microsoft.com/office/drawing/2014/main" id="{55A69B7E-A9DA-40E2-A8EB-4E95DEC79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366838"/>
            <a:ext cx="8955087" cy="441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072FCB-2572-4C3F-AE71-1E5743595DA7}"/>
              </a:ext>
            </a:extLst>
          </p:cNvPr>
          <p:cNvSpPr txBox="1"/>
          <p:nvPr/>
        </p:nvSpPr>
        <p:spPr>
          <a:xfrm>
            <a:off x="717550" y="6354375"/>
            <a:ext cx="401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/>
              <a:t>www.customerthink.com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165525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7B63BF-95EE-4307-924E-3D8F1C9C08E1}"/>
              </a:ext>
            </a:extLst>
          </p:cNvPr>
          <p:cNvSpPr>
            <a:spLocks noChangeAspect="1"/>
          </p:cNvSpPr>
          <p:nvPr/>
        </p:nvSpPr>
        <p:spPr>
          <a:xfrm>
            <a:off x="1565103" y="740621"/>
            <a:ext cx="9457717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br>
              <a:rPr lang="hr-HR" sz="8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hr-HR" sz="8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Ako to ne napišete, </a:t>
            </a:r>
          </a:p>
          <a:p>
            <a:pPr algn="ctr"/>
            <a:r>
              <a:rPr lang="hr-HR" sz="8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neće se dogoditi.</a:t>
            </a:r>
            <a:endParaRPr lang="en-GB" sz="8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3462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591BB1B0-0571-441E-9DCA-41E64507F5F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31825"/>
            <a:ext cx="2479675" cy="2289175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en-US" sz="4000" dirty="0">
                <a:ea typeface="Roboto Bk"/>
              </a:rPr>
              <a:t>Svatko i svi nisu vaša publika</a:t>
            </a:r>
            <a:endParaRPr altLang="en-US" sz="4000" dirty="0">
              <a:ea typeface="Roboto Bk"/>
            </a:endParaRPr>
          </a:p>
        </p:txBody>
      </p:sp>
      <p:pic>
        <p:nvPicPr>
          <p:cNvPr id="44035" name="Picture 4" descr="file4051260224546">
            <a:extLst>
              <a:ext uri="{FF2B5EF4-FFF2-40B4-BE49-F238E27FC236}">
                <a16:creationId xmlns:a16="http://schemas.microsoft.com/office/drawing/2014/main" id="{7E4D0DDF-ED42-4C52-B932-109F44DD7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263" y="0"/>
            <a:ext cx="9202737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2666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34">
            <a:extLst>
              <a:ext uri="{FF2B5EF4-FFF2-40B4-BE49-F238E27FC236}">
                <a16:creationId xmlns:a16="http://schemas.microsoft.com/office/drawing/2014/main" id="{394A8E40-BADF-47CA-B337-F5E3780A34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6400" y="458788"/>
            <a:ext cx="10515600" cy="823912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</a:pPr>
            <a:r>
              <a:rPr lang="hr-HR" altLang="en-US" dirty="0">
                <a:solidFill>
                  <a:srgbClr val="8AD135"/>
                </a:solidFill>
                <a:latin typeface="Roboto Bk"/>
                <a:ea typeface="Roboto Bk"/>
              </a:rPr>
              <a:t>Razumijte svoje publike</a:t>
            </a:r>
            <a:endParaRPr altLang="en-US" dirty="0">
              <a:solidFill>
                <a:srgbClr val="8AD135"/>
              </a:solidFill>
              <a:latin typeface="Roboto Bk"/>
              <a:ea typeface="Roboto Bk"/>
            </a:endParaRPr>
          </a:p>
        </p:txBody>
      </p:sp>
      <p:sp>
        <p:nvSpPr>
          <p:cNvPr id="46083" name="Rectangle 90">
            <a:extLst>
              <a:ext uri="{FF2B5EF4-FFF2-40B4-BE49-F238E27FC236}">
                <a16:creationId xmlns:a16="http://schemas.microsoft.com/office/drawing/2014/main" id="{F3D5F877-3982-48E3-B9AF-0E05E81E3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2538" y="3054350"/>
            <a:ext cx="27749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Lt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Lt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Roboto Bk"/>
                <a:ea typeface="Roboto Bk"/>
                <a:cs typeface="Roboto Bk"/>
              </a:rPr>
              <a:t>CREATE EDITORIAL CALENDAR</a:t>
            </a:r>
            <a:endParaRPr lang="en-US" altLang="en-US" sz="1200">
              <a:solidFill>
                <a:schemeClr val="bg1"/>
              </a:solidFill>
              <a:ea typeface="Roboto Lt"/>
              <a:cs typeface="Roboto Lt"/>
            </a:endParaRPr>
          </a:p>
        </p:txBody>
      </p:sp>
      <p:sp>
        <p:nvSpPr>
          <p:cNvPr id="46084" name="Rectangle 91">
            <a:extLst>
              <a:ext uri="{FF2B5EF4-FFF2-40B4-BE49-F238E27FC236}">
                <a16:creationId xmlns:a16="http://schemas.microsoft.com/office/drawing/2014/main" id="{CF5E9FB3-8B4B-4108-94DC-F7272F18D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7838" y="2508250"/>
            <a:ext cx="2773362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Lt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Lt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Roboto Bk"/>
                <a:ea typeface="Roboto Bk"/>
                <a:cs typeface="Roboto Bk"/>
              </a:rPr>
              <a:t>PUBLISH</a:t>
            </a:r>
            <a:endParaRPr lang="en-US" altLang="en-US" sz="1200">
              <a:solidFill>
                <a:schemeClr val="bg1"/>
              </a:solidFill>
              <a:ea typeface="Roboto Lt"/>
              <a:cs typeface="Roboto Lt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909E1D4-F8B8-4225-920B-6546ABA642D9}"/>
              </a:ext>
            </a:extLst>
          </p:cNvPr>
          <p:cNvGrpSpPr>
            <a:grpSpLocks/>
          </p:cNvGrpSpPr>
          <p:nvPr/>
        </p:nvGrpSpPr>
        <p:grpSpPr bwMode="auto">
          <a:xfrm>
            <a:off x="2833688" y="2705100"/>
            <a:ext cx="7878762" cy="1187450"/>
            <a:chOff x="2680641" y="2563583"/>
            <a:chExt cx="7878786" cy="1187906"/>
          </a:xfrm>
        </p:grpSpPr>
        <p:sp>
          <p:nvSpPr>
            <p:cNvPr id="37" name="Pentagon 36">
              <a:extLst>
                <a:ext uri="{FF2B5EF4-FFF2-40B4-BE49-F238E27FC236}">
                  <a16:creationId xmlns:a16="http://schemas.microsoft.com/office/drawing/2014/main" id="{C8E0640B-4F8F-4DF5-87EB-3D0110051D3C}"/>
                </a:ext>
              </a:extLst>
            </p:cNvPr>
            <p:cNvSpPr/>
            <p:nvPr/>
          </p:nvSpPr>
          <p:spPr>
            <a:xfrm>
              <a:off x="2680641" y="3381460"/>
              <a:ext cx="1538292" cy="370029"/>
            </a:xfrm>
            <a:prstGeom prst="homePlate">
              <a:avLst>
                <a:gd name="adj" fmla="val 0"/>
              </a:avLst>
            </a:prstGeom>
            <a:solidFill>
              <a:srgbClr val="D82D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>
                <a:ea typeface="Roboto Lt" pitchFamily="2" charset="0"/>
              </a:endParaRPr>
            </a:p>
          </p:txBody>
        </p:sp>
        <p:sp>
          <p:nvSpPr>
            <p:cNvPr id="44" name="Pentagon 53">
              <a:extLst>
                <a:ext uri="{FF2B5EF4-FFF2-40B4-BE49-F238E27FC236}">
                  <a16:creationId xmlns:a16="http://schemas.microsoft.com/office/drawing/2014/main" id="{96D52230-82EB-4F62-ADFF-26A248CCE2B4}"/>
                </a:ext>
              </a:extLst>
            </p:cNvPr>
            <p:cNvSpPr/>
            <p:nvPr/>
          </p:nvSpPr>
          <p:spPr>
            <a:xfrm>
              <a:off x="4225283" y="2563583"/>
              <a:ext cx="1063628" cy="1187906"/>
            </a:xfrm>
            <a:custGeom>
              <a:avLst/>
              <a:gdLst>
                <a:gd name="connsiteX0" fmla="*/ 0 w 1536956"/>
                <a:gd name="connsiteY0" fmla="*/ 0 h 370390"/>
                <a:gd name="connsiteX1" fmla="*/ 1536956 w 1536956"/>
                <a:gd name="connsiteY1" fmla="*/ 0 h 370390"/>
                <a:gd name="connsiteX2" fmla="*/ 1536956 w 1536956"/>
                <a:gd name="connsiteY2" fmla="*/ 185195 h 370390"/>
                <a:gd name="connsiteX3" fmla="*/ 1536956 w 1536956"/>
                <a:gd name="connsiteY3" fmla="*/ 370390 h 370390"/>
                <a:gd name="connsiteX4" fmla="*/ 0 w 1536956"/>
                <a:gd name="connsiteY4" fmla="*/ 370390 h 370390"/>
                <a:gd name="connsiteX5" fmla="*/ 0 w 1536956"/>
                <a:gd name="connsiteY5" fmla="*/ 0 h 370390"/>
                <a:gd name="connsiteX0" fmla="*/ 0 w 1541819"/>
                <a:gd name="connsiteY0" fmla="*/ 821988 h 1192378"/>
                <a:gd name="connsiteX1" fmla="*/ 1541819 w 1541819"/>
                <a:gd name="connsiteY1" fmla="*/ 0 h 1192378"/>
                <a:gd name="connsiteX2" fmla="*/ 1536956 w 1541819"/>
                <a:gd name="connsiteY2" fmla="*/ 1007183 h 1192378"/>
                <a:gd name="connsiteX3" fmla="*/ 1536956 w 1541819"/>
                <a:gd name="connsiteY3" fmla="*/ 1192378 h 1192378"/>
                <a:gd name="connsiteX4" fmla="*/ 0 w 1541819"/>
                <a:gd name="connsiteY4" fmla="*/ 1192378 h 1192378"/>
                <a:gd name="connsiteX5" fmla="*/ 0 w 1541819"/>
                <a:gd name="connsiteY5" fmla="*/ 821988 h 1192378"/>
                <a:gd name="connsiteX0" fmla="*/ 0 w 1541819"/>
                <a:gd name="connsiteY0" fmla="*/ 821988 h 1192378"/>
                <a:gd name="connsiteX1" fmla="*/ 1541819 w 1541819"/>
                <a:gd name="connsiteY1" fmla="*/ 0 h 1192378"/>
                <a:gd name="connsiteX2" fmla="*/ 1536956 w 1541819"/>
                <a:gd name="connsiteY2" fmla="*/ 1007183 h 1192378"/>
                <a:gd name="connsiteX3" fmla="*/ 1536956 w 1541819"/>
                <a:gd name="connsiteY3" fmla="*/ 788680 h 1192378"/>
                <a:gd name="connsiteX4" fmla="*/ 0 w 1541819"/>
                <a:gd name="connsiteY4" fmla="*/ 1192378 h 1192378"/>
                <a:gd name="connsiteX5" fmla="*/ 0 w 1541819"/>
                <a:gd name="connsiteY5" fmla="*/ 821988 h 1192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1819" h="1192378">
                  <a:moveTo>
                    <a:pt x="0" y="821988"/>
                  </a:moveTo>
                  <a:lnTo>
                    <a:pt x="1541819" y="0"/>
                  </a:lnTo>
                  <a:lnTo>
                    <a:pt x="1536956" y="1007183"/>
                  </a:lnTo>
                  <a:lnTo>
                    <a:pt x="1536956" y="788680"/>
                  </a:lnTo>
                  <a:lnTo>
                    <a:pt x="0" y="1192378"/>
                  </a:lnTo>
                  <a:lnTo>
                    <a:pt x="0" y="821988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>
                <a:ea typeface="Roboto Lt" pitchFamily="2" charset="0"/>
              </a:endParaRPr>
            </a:p>
          </p:txBody>
        </p:sp>
        <p:sp>
          <p:nvSpPr>
            <p:cNvPr id="45" name="Pentagon 44">
              <a:extLst>
                <a:ext uri="{FF2B5EF4-FFF2-40B4-BE49-F238E27FC236}">
                  <a16:creationId xmlns:a16="http://schemas.microsoft.com/office/drawing/2014/main" id="{74561FB8-CE0A-4CF2-B059-A07F41DF8891}"/>
                </a:ext>
              </a:extLst>
            </p:cNvPr>
            <p:cNvSpPr/>
            <p:nvPr/>
          </p:nvSpPr>
          <p:spPr>
            <a:xfrm>
              <a:off x="5284149" y="2568348"/>
              <a:ext cx="5275278" cy="779761"/>
            </a:xfrm>
            <a:prstGeom prst="homePlate">
              <a:avLst>
                <a:gd name="adj" fmla="val 34223"/>
              </a:avLst>
            </a:prstGeom>
            <a:solidFill>
              <a:srgbClr val="D82D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>
                <a:ea typeface="Roboto Lt" pitchFamily="2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62AB880-98B6-403E-A343-E90CCA86977F}"/>
              </a:ext>
            </a:extLst>
          </p:cNvPr>
          <p:cNvGrpSpPr>
            <a:grpSpLocks/>
          </p:cNvGrpSpPr>
          <p:nvPr/>
        </p:nvGrpSpPr>
        <p:grpSpPr bwMode="auto">
          <a:xfrm>
            <a:off x="2735263" y="3479800"/>
            <a:ext cx="8170862" cy="784225"/>
            <a:chOff x="2582695" y="3338272"/>
            <a:chExt cx="8171030" cy="783932"/>
          </a:xfrm>
        </p:grpSpPr>
        <p:sp>
          <p:nvSpPr>
            <p:cNvPr id="54" name="Pentagon 53">
              <a:extLst>
                <a:ext uri="{FF2B5EF4-FFF2-40B4-BE49-F238E27FC236}">
                  <a16:creationId xmlns:a16="http://schemas.microsoft.com/office/drawing/2014/main" id="{00687526-CDEF-4AC8-BCF2-5901F66ADFAC}"/>
                </a:ext>
              </a:extLst>
            </p:cNvPr>
            <p:cNvSpPr/>
            <p:nvPr/>
          </p:nvSpPr>
          <p:spPr>
            <a:xfrm>
              <a:off x="2582695" y="3752455"/>
              <a:ext cx="1643096" cy="369749"/>
            </a:xfrm>
            <a:prstGeom prst="homePlate">
              <a:avLst>
                <a:gd name="adj" fmla="val 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>
                <a:ea typeface="Roboto Lt" pitchFamily="2" charset="0"/>
              </a:endParaRPr>
            </a:p>
          </p:txBody>
        </p:sp>
        <p:sp>
          <p:nvSpPr>
            <p:cNvPr id="55" name="Pentagon 54">
              <a:extLst>
                <a:ext uri="{FF2B5EF4-FFF2-40B4-BE49-F238E27FC236}">
                  <a16:creationId xmlns:a16="http://schemas.microsoft.com/office/drawing/2014/main" id="{BF02F9EE-81A9-4930-BF94-E5DF30538051}"/>
                </a:ext>
              </a:extLst>
            </p:cNvPr>
            <p:cNvSpPr/>
            <p:nvPr/>
          </p:nvSpPr>
          <p:spPr>
            <a:xfrm>
              <a:off x="4225791" y="3338272"/>
              <a:ext cx="1068410" cy="783932"/>
            </a:xfrm>
            <a:custGeom>
              <a:avLst/>
              <a:gdLst>
                <a:gd name="connsiteX0" fmla="*/ 0 w 1536956"/>
                <a:gd name="connsiteY0" fmla="*/ 0 h 370390"/>
                <a:gd name="connsiteX1" fmla="*/ 1536956 w 1536956"/>
                <a:gd name="connsiteY1" fmla="*/ 0 h 370390"/>
                <a:gd name="connsiteX2" fmla="*/ 1536956 w 1536956"/>
                <a:gd name="connsiteY2" fmla="*/ 185195 h 370390"/>
                <a:gd name="connsiteX3" fmla="*/ 1536956 w 1536956"/>
                <a:gd name="connsiteY3" fmla="*/ 370390 h 370390"/>
                <a:gd name="connsiteX4" fmla="*/ 0 w 1536956"/>
                <a:gd name="connsiteY4" fmla="*/ 370390 h 370390"/>
                <a:gd name="connsiteX5" fmla="*/ 0 w 1536956"/>
                <a:gd name="connsiteY5" fmla="*/ 0 h 370390"/>
                <a:gd name="connsiteX0" fmla="*/ 0 w 1546684"/>
                <a:gd name="connsiteY0" fmla="*/ 413426 h 783816"/>
                <a:gd name="connsiteX1" fmla="*/ 1546684 w 1546684"/>
                <a:gd name="connsiteY1" fmla="*/ 0 h 783816"/>
                <a:gd name="connsiteX2" fmla="*/ 1536956 w 1546684"/>
                <a:gd name="connsiteY2" fmla="*/ 598621 h 783816"/>
                <a:gd name="connsiteX3" fmla="*/ 1536956 w 1546684"/>
                <a:gd name="connsiteY3" fmla="*/ 783816 h 783816"/>
                <a:gd name="connsiteX4" fmla="*/ 0 w 1546684"/>
                <a:gd name="connsiteY4" fmla="*/ 783816 h 783816"/>
                <a:gd name="connsiteX5" fmla="*/ 0 w 1546684"/>
                <a:gd name="connsiteY5" fmla="*/ 413426 h 783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6684" h="783816">
                  <a:moveTo>
                    <a:pt x="0" y="413426"/>
                  </a:moveTo>
                  <a:lnTo>
                    <a:pt x="1546684" y="0"/>
                  </a:lnTo>
                  <a:lnTo>
                    <a:pt x="1536956" y="598621"/>
                  </a:lnTo>
                  <a:lnTo>
                    <a:pt x="1536956" y="783816"/>
                  </a:lnTo>
                  <a:lnTo>
                    <a:pt x="0" y="783816"/>
                  </a:lnTo>
                  <a:lnTo>
                    <a:pt x="0" y="413426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>
                <a:ea typeface="Roboto Lt" pitchFamily="2" charset="0"/>
              </a:endParaRPr>
            </a:p>
          </p:txBody>
        </p:sp>
        <p:sp>
          <p:nvSpPr>
            <p:cNvPr id="56" name="Pentagon 55">
              <a:extLst>
                <a:ext uri="{FF2B5EF4-FFF2-40B4-BE49-F238E27FC236}">
                  <a16:creationId xmlns:a16="http://schemas.microsoft.com/office/drawing/2014/main" id="{DF36E41C-6E9C-4CE2-A770-CE1BB0C60224}"/>
                </a:ext>
              </a:extLst>
            </p:cNvPr>
            <p:cNvSpPr/>
            <p:nvPr/>
          </p:nvSpPr>
          <p:spPr>
            <a:xfrm>
              <a:off x="5284676" y="3343033"/>
              <a:ext cx="5469049" cy="779171"/>
            </a:xfrm>
            <a:prstGeom prst="homePlate">
              <a:avLst>
                <a:gd name="adj" fmla="val 31778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>
                <a:ea typeface="Roboto Lt" pitchFamily="2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3731B4E-FBF7-45FE-9A14-267819EF28CE}"/>
              </a:ext>
            </a:extLst>
          </p:cNvPr>
          <p:cNvGrpSpPr>
            <a:grpSpLocks/>
          </p:cNvGrpSpPr>
          <p:nvPr/>
        </p:nvGrpSpPr>
        <p:grpSpPr bwMode="auto">
          <a:xfrm>
            <a:off x="2735263" y="4264025"/>
            <a:ext cx="8399462" cy="782638"/>
            <a:chOff x="2582695" y="4122088"/>
            <a:chExt cx="8399630" cy="783816"/>
          </a:xfrm>
        </p:grpSpPr>
        <p:sp>
          <p:nvSpPr>
            <p:cNvPr id="58" name="Pentagon 57">
              <a:extLst>
                <a:ext uri="{FF2B5EF4-FFF2-40B4-BE49-F238E27FC236}">
                  <a16:creationId xmlns:a16="http://schemas.microsoft.com/office/drawing/2014/main" id="{D7607F81-8308-42BC-8215-1573931826B4}"/>
                </a:ext>
              </a:extLst>
            </p:cNvPr>
            <p:cNvSpPr/>
            <p:nvPr/>
          </p:nvSpPr>
          <p:spPr>
            <a:xfrm>
              <a:off x="2582695" y="4122088"/>
              <a:ext cx="1643095" cy="370445"/>
            </a:xfrm>
            <a:prstGeom prst="homePlate">
              <a:avLst>
                <a:gd name="adj" fmla="val 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>
                <a:ea typeface="Roboto Lt" pitchFamily="2" charset="0"/>
              </a:endParaRPr>
            </a:p>
          </p:txBody>
        </p:sp>
        <p:sp>
          <p:nvSpPr>
            <p:cNvPr id="59" name="Pentagon 57">
              <a:extLst>
                <a:ext uri="{FF2B5EF4-FFF2-40B4-BE49-F238E27FC236}">
                  <a16:creationId xmlns:a16="http://schemas.microsoft.com/office/drawing/2014/main" id="{8BAE29F2-24B4-4CBA-BD82-14B43E4B87C3}"/>
                </a:ext>
              </a:extLst>
            </p:cNvPr>
            <p:cNvSpPr/>
            <p:nvPr/>
          </p:nvSpPr>
          <p:spPr>
            <a:xfrm>
              <a:off x="4224203" y="4122088"/>
              <a:ext cx="1065233" cy="783816"/>
            </a:xfrm>
            <a:custGeom>
              <a:avLst/>
              <a:gdLst>
                <a:gd name="connsiteX0" fmla="*/ 0 w 1536956"/>
                <a:gd name="connsiteY0" fmla="*/ 0 h 370390"/>
                <a:gd name="connsiteX1" fmla="*/ 1536956 w 1536956"/>
                <a:gd name="connsiteY1" fmla="*/ 0 h 370390"/>
                <a:gd name="connsiteX2" fmla="*/ 1536956 w 1536956"/>
                <a:gd name="connsiteY2" fmla="*/ 185195 h 370390"/>
                <a:gd name="connsiteX3" fmla="*/ 1536956 w 1536956"/>
                <a:gd name="connsiteY3" fmla="*/ 370390 h 370390"/>
                <a:gd name="connsiteX4" fmla="*/ 0 w 1536956"/>
                <a:gd name="connsiteY4" fmla="*/ 370390 h 370390"/>
                <a:gd name="connsiteX5" fmla="*/ 0 w 1536956"/>
                <a:gd name="connsiteY5" fmla="*/ 0 h 370390"/>
                <a:gd name="connsiteX0" fmla="*/ 0 w 1541820"/>
                <a:gd name="connsiteY0" fmla="*/ 0 h 783816"/>
                <a:gd name="connsiteX1" fmla="*/ 1536956 w 1541820"/>
                <a:gd name="connsiteY1" fmla="*/ 0 h 783816"/>
                <a:gd name="connsiteX2" fmla="*/ 1536956 w 1541820"/>
                <a:gd name="connsiteY2" fmla="*/ 185195 h 783816"/>
                <a:gd name="connsiteX3" fmla="*/ 1541820 w 1541820"/>
                <a:gd name="connsiteY3" fmla="*/ 783816 h 783816"/>
                <a:gd name="connsiteX4" fmla="*/ 0 w 1541820"/>
                <a:gd name="connsiteY4" fmla="*/ 370390 h 783816"/>
                <a:gd name="connsiteX5" fmla="*/ 0 w 1541820"/>
                <a:gd name="connsiteY5" fmla="*/ 0 h 783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1820" h="783816">
                  <a:moveTo>
                    <a:pt x="0" y="0"/>
                  </a:moveTo>
                  <a:lnTo>
                    <a:pt x="1536956" y="0"/>
                  </a:lnTo>
                  <a:lnTo>
                    <a:pt x="1536956" y="185195"/>
                  </a:lnTo>
                  <a:cubicBezTo>
                    <a:pt x="1538577" y="384735"/>
                    <a:pt x="1540199" y="584276"/>
                    <a:pt x="1541820" y="783816"/>
                  </a:cubicBezTo>
                  <a:lnTo>
                    <a:pt x="0" y="3703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>
                <a:ea typeface="Roboto Lt" pitchFamily="2" charset="0"/>
              </a:endParaRPr>
            </a:p>
          </p:txBody>
        </p:sp>
        <p:sp>
          <p:nvSpPr>
            <p:cNvPr id="60" name="Pentagon 59">
              <a:extLst>
                <a:ext uri="{FF2B5EF4-FFF2-40B4-BE49-F238E27FC236}">
                  <a16:creationId xmlns:a16="http://schemas.microsoft.com/office/drawing/2014/main" id="{85C5C403-79C0-45D8-B3F4-694BF291C2FE}"/>
                </a:ext>
              </a:extLst>
            </p:cNvPr>
            <p:cNvSpPr/>
            <p:nvPr/>
          </p:nvSpPr>
          <p:spPr>
            <a:xfrm>
              <a:off x="5284674" y="4122088"/>
              <a:ext cx="5697651" cy="779046"/>
            </a:xfrm>
            <a:prstGeom prst="homePlate">
              <a:avLst>
                <a:gd name="adj" fmla="val 3177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>
                <a:ea typeface="Roboto Lt" pitchFamily="2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BCC976E-4A32-4BDE-8C74-225A2257F7DD}"/>
              </a:ext>
            </a:extLst>
          </p:cNvPr>
          <p:cNvGrpSpPr>
            <a:grpSpLocks/>
          </p:cNvGrpSpPr>
          <p:nvPr/>
        </p:nvGrpSpPr>
        <p:grpSpPr bwMode="auto">
          <a:xfrm>
            <a:off x="2735263" y="4633913"/>
            <a:ext cx="8637587" cy="1187450"/>
            <a:chOff x="2582695" y="4492478"/>
            <a:chExt cx="8637755" cy="1188349"/>
          </a:xfrm>
        </p:grpSpPr>
        <p:sp>
          <p:nvSpPr>
            <p:cNvPr id="62" name="Pentagon 61">
              <a:extLst>
                <a:ext uri="{FF2B5EF4-FFF2-40B4-BE49-F238E27FC236}">
                  <a16:creationId xmlns:a16="http://schemas.microsoft.com/office/drawing/2014/main" id="{B0AB8B8B-CC32-4474-8328-85997EE048DC}"/>
                </a:ext>
              </a:extLst>
            </p:cNvPr>
            <p:cNvSpPr/>
            <p:nvPr/>
          </p:nvSpPr>
          <p:spPr>
            <a:xfrm>
              <a:off x="2582695" y="4492478"/>
              <a:ext cx="1643094" cy="370167"/>
            </a:xfrm>
            <a:prstGeom prst="homePlate">
              <a:avLst>
                <a:gd name="adj" fmla="val 0"/>
              </a:avLst>
            </a:prstGeom>
            <a:solidFill>
              <a:srgbClr val="7671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3" name="Pentagon 58">
              <a:extLst>
                <a:ext uri="{FF2B5EF4-FFF2-40B4-BE49-F238E27FC236}">
                  <a16:creationId xmlns:a16="http://schemas.microsoft.com/office/drawing/2014/main" id="{CA7BADB1-0BF0-4BC5-940A-3054D029538B}"/>
                </a:ext>
              </a:extLst>
            </p:cNvPr>
            <p:cNvSpPr/>
            <p:nvPr/>
          </p:nvSpPr>
          <p:spPr>
            <a:xfrm>
              <a:off x="4225789" y="4492478"/>
              <a:ext cx="1068409" cy="1188349"/>
            </a:xfrm>
            <a:custGeom>
              <a:avLst/>
              <a:gdLst>
                <a:gd name="connsiteX0" fmla="*/ 0 w 1536956"/>
                <a:gd name="connsiteY0" fmla="*/ 0 h 370390"/>
                <a:gd name="connsiteX1" fmla="*/ 1536956 w 1536956"/>
                <a:gd name="connsiteY1" fmla="*/ 0 h 370390"/>
                <a:gd name="connsiteX2" fmla="*/ 1536956 w 1536956"/>
                <a:gd name="connsiteY2" fmla="*/ 185195 h 370390"/>
                <a:gd name="connsiteX3" fmla="*/ 1536956 w 1536956"/>
                <a:gd name="connsiteY3" fmla="*/ 370390 h 370390"/>
                <a:gd name="connsiteX4" fmla="*/ 0 w 1536956"/>
                <a:gd name="connsiteY4" fmla="*/ 370390 h 370390"/>
                <a:gd name="connsiteX5" fmla="*/ 0 w 1536956"/>
                <a:gd name="connsiteY5" fmla="*/ 0 h 370390"/>
                <a:gd name="connsiteX0" fmla="*/ 0 w 1541819"/>
                <a:gd name="connsiteY0" fmla="*/ 0 h 1192377"/>
                <a:gd name="connsiteX1" fmla="*/ 1536956 w 1541819"/>
                <a:gd name="connsiteY1" fmla="*/ 0 h 1192377"/>
                <a:gd name="connsiteX2" fmla="*/ 1536956 w 1541819"/>
                <a:gd name="connsiteY2" fmla="*/ 185195 h 1192377"/>
                <a:gd name="connsiteX3" fmla="*/ 1541819 w 1541819"/>
                <a:gd name="connsiteY3" fmla="*/ 1192377 h 1192377"/>
                <a:gd name="connsiteX4" fmla="*/ 0 w 1541819"/>
                <a:gd name="connsiteY4" fmla="*/ 370390 h 1192377"/>
                <a:gd name="connsiteX5" fmla="*/ 0 w 1541819"/>
                <a:gd name="connsiteY5" fmla="*/ 0 h 1192377"/>
                <a:gd name="connsiteX0" fmla="*/ 0 w 1541819"/>
                <a:gd name="connsiteY0" fmla="*/ 0 h 1192377"/>
                <a:gd name="connsiteX1" fmla="*/ 1527228 w 1541819"/>
                <a:gd name="connsiteY1" fmla="*/ 405067 h 1192377"/>
                <a:gd name="connsiteX2" fmla="*/ 1536956 w 1541819"/>
                <a:gd name="connsiteY2" fmla="*/ 185195 h 1192377"/>
                <a:gd name="connsiteX3" fmla="*/ 1541819 w 1541819"/>
                <a:gd name="connsiteY3" fmla="*/ 1192377 h 1192377"/>
                <a:gd name="connsiteX4" fmla="*/ 0 w 1541819"/>
                <a:gd name="connsiteY4" fmla="*/ 370390 h 1192377"/>
                <a:gd name="connsiteX5" fmla="*/ 0 w 1541819"/>
                <a:gd name="connsiteY5" fmla="*/ 0 h 1192377"/>
                <a:gd name="connsiteX0" fmla="*/ 0 w 1541819"/>
                <a:gd name="connsiteY0" fmla="*/ 0 h 1192377"/>
                <a:gd name="connsiteX1" fmla="*/ 1527228 w 1541819"/>
                <a:gd name="connsiteY1" fmla="*/ 405067 h 1192377"/>
                <a:gd name="connsiteX2" fmla="*/ 1541819 w 1541819"/>
                <a:gd name="connsiteY2" fmla="*/ 1192377 h 1192377"/>
                <a:gd name="connsiteX3" fmla="*/ 0 w 1541819"/>
                <a:gd name="connsiteY3" fmla="*/ 370390 h 1192377"/>
                <a:gd name="connsiteX4" fmla="*/ 0 w 1541819"/>
                <a:gd name="connsiteY4" fmla="*/ 0 h 1192377"/>
                <a:gd name="connsiteX0" fmla="*/ 0 w 1546683"/>
                <a:gd name="connsiteY0" fmla="*/ 0 h 1192377"/>
                <a:gd name="connsiteX1" fmla="*/ 1546683 w 1546683"/>
                <a:gd name="connsiteY1" fmla="*/ 414828 h 1192377"/>
                <a:gd name="connsiteX2" fmla="*/ 1541819 w 1546683"/>
                <a:gd name="connsiteY2" fmla="*/ 1192377 h 1192377"/>
                <a:gd name="connsiteX3" fmla="*/ 0 w 1546683"/>
                <a:gd name="connsiteY3" fmla="*/ 370390 h 1192377"/>
                <a:gd name="connsiteX4" fmla="*/ 0 w 1546683"/>
                <a:gd name="connsiteY4" fmla="*/ 0 h 1192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6683" h="1192377">
                  <a:moveTo>
                    <a:pt x="0" y="0"/>
                  </a:moveTo>
                  <a:lnTo>
                    <a:pt x="1546683" y="414828"/>
                  </a:lnTo>
                  <a:cubicBezTo>
                    <a:pt x="1545062" y="674011"/>
                    <a:pt x="1543440" y="933194"/>
                    <a:pt x="1541819" y="1192377"/>
                  </a:cubicBezTo>
                  <a:lnTo>
                    <a:pt x="0" y="3703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9F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4" name="Pentagon 63">
              <a:extLst>
                <a:ext uri="{FF2B5EF4-FFF2-40B4-BE49-F238E27FC236}">
                  <a16:creationId xmlns:a16="http://schemas.microsoft.com/office/drawing/2014/main" id="{0DA8F167-C9A4-4CAF-851A-F4D520E9565D}"/>
                </a:ext>
              </a:extLst>
            </p:cNvPr>
            <p:cNvSpPr/>
            <p:nvPr/>
          </p:nvSpPr>
          <p:spPr>
            <a:xfrm>
              <a:off x="5284673" y="4900774"/>
              <a:ext cx="5935777" cy="780053"/>
            </a:xfrm>
            <a:prstGeom prst="homePlate">
              <a:avLst>
                <a:gd name="adj" fmla="val 31778"/>
              </a:avLst>
            </a:prstGeom>
            <a:solidFill>
              <a:srgbClr val="7671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6089" name="Freeform 6">
            <a:extLst>
              <a:ext uri="{FF2B5EF4-FFF2-40B4-BE49-F238E27FC236}">
                <a16:creationId xmlns:a16="http://schemas.microsoft.com/office/drawing/2014/main" id="{AA913038-D621-4B00-A0AF-69B839ADDD65}"/>
              </a:ext>
            </a:extLst>
          </p:cNvPr>
          <p:cNvSpPr>
            <a:spLocks noEditPoints="1"/>
          </p:cNvSpPr>
          <p:nvPr/>
        </p:nvSpPr>
        <p:spPr bwMode="auto">
          <a:xfrm>
            <a:off x="742950" y="1612900"/>
            <a:ext cx="2747963" cy="8258175"/>
          </a:xfrm>
          <a:custGeom>
            <a:avLst/>
            <a:gdLst>
              <a:gd name="T0" fmla="*/ 2147483646 w 274"/>
              <a:gd name="T1" fmla="*/ 2147483646 h 830"/>
              <a:gd name="T2" fmla="*/ 2147483646 w 274"/>
              <a:gd name="T3" fmla="*/ 2147483646 h 830"/>
              <a:gd name="T4" fmla="*/ 2147483646 w 274"/>
              <a:gd name="T5" fmla="*/ 2147483646 h 830"/>
              <a:gd name="T6" fmla="*/ 2147483646 w 274"/>
              <a:gd name="T7" fmla="*/ 2147483646 h 830"/>
              <a:gd name="T8" fmla="*/ 2147483646 w 274"/>
              <a:gd name="T9" fmla="*/ 2147483646 h 830"/>
              <a:gd name="T10" fmla="*/ 2147483646 w 274"/>
              <a:gd name="T11" fmla="*/ 2147483646 h 830"/>
              <a:gd name="T12" fmla="*/ 2147483646 w 274"/>
              <a:gd name="T13" fmla="*/ 2147483646 h 830"/>
              <a:gd name="T14" fmla="*/ 2147483646 w 274"/>
              <a:gd name="T15" fmla="*/ 2147483646 h 830"/>
              <a:gd name="T16" fmla="*/ 2147483646 w 274"/>
              <a:gd name="T17" fmla="*/ 2147483646 h 830"/>
              <a:gd name="T18" fmla="*/ 2147483646 w 274"/>
              <a:gd name="T19" fmla="*/ 2147483646 h 830"/>
              <a:gd name="T20" fmla="*/ 2147483646 w 274"/>
              <a:gd name="T21" fmla="*/ 2147483646 h 830"/>
              <a:gd name="T22" fmla="*/ 2147483646 w 274"/>
              <a:gd name="T23" fmla="*/ 2147483646 h 830"/>
              <a:gd name="T24" fmla="*/ 2147483646 w 274"/>
              <a:gd name="T25" fmla="*/ 2147483646 h 830"/>
              <a:gd name="T26" fmla="*/ 2147483646 w 274"/>
              <a:gd name="T27" fmla="*/ 2147483646 h 830"/>
              <a:gd name="T28" fmla="*/ 2147483646 w 274"/>
              <a:gd name="T29" fmla="*/ 2147483646 h 830"/>
              <a:gd name="T30" fmla="*/ 2147483646 w 274"/>
              <a:gd name="T31" fmla="*/ 2147483646 h 830"/>
              <a:gd name="T32" fmla="*/ 2147483646 w 274"/>
              <a:gd name="T33" fmla="*/ 2147483646 h 830"/>
              <a:gd name="T34" fmla="*/ 2147483646 w 274"/>
              <a:gd name="T35" fmla="*/ 2147483646 h 830"/>
              <a:gd name="T36" fmla="*/ 2147483646 w 274"/>
              <a:gd name="T37" fmla="*/ 2147483646 h 830"/>
              <a:gd name="T38" fmla="*/ 2147483646 w 274"/>
              <a:gd name="T39" fmla="*/ 2147483646 h 830"/>
              <a:gd name="T40" fmla="*/ 2147483646 w 274"/>
              <a:gd name="T41" fmla="*/ 2147483646 h 830"/>
              <a:gd name="T42" fmla="*/ 2147483646 w 274"/>
              <a:gd name="T43" fmla="*/ 2147483646 h 830"/>
              <a:gd name="T44" fmla="*/ 2147483646 w 274"/>
              <a:gd name="T45" fmla="*/ 2147483646 h 830"/>
              <a:gd name="T46" fmla="*/ 2147483646 w 274"/>
              <a:gd name="T47" fmla="*/ 2147483646 h 830"/>
              <a:gd name="T48" fmla="*/ 2147483646 w 274"/>
              <a:gd name="T49" fmla="*/ 2147483646 h 830"/>
              <a:gd name="T50" fmla="*/ 2147483646 w 274"/>
              <a:gd name="T51" fmla="*/ 2147483646 h 830"/>
              <a:gd name="T52" fmla="*/ 2147483646 w 274"/>
              <a:gd name="T53" fmla="*/ 2147483646 h 830"/>
              <a:gd name="T54" fmla="*/ 2147483646 w 274"/>
              <a:gd name="T55" fmla="*/ 2147483646 h 830"/>
              <a:gd name="T56" fmla="*/ 2147483646 w 274"/>
              <a:gd name="T57" fmla="*/ 2147483646 h 830"/>
              <a:gd name="T58" fmla="*/ 2147483646 w 274"/>
              <a:gd name="T59" fmla="*/ 2147483646 h 830"/>
              <a:gd name="T60" fmla="*/ 2147483646 w 274"/>
              <a:gd name="T61" fmla="*/ 2147483646 h 830"/>
              <a:gd name="T62" fmla="*/ 2147483646 w 274"/>
              <a:gd name="T63" fmla="*/ 2147483646 h 830"/>
              <a:gd name="T64" fmla="*/ 2147483646 w 274"/>
              <a:gd name="T65" fmla="*/ 2147483646 h 830"/>
              <a:gd name="T66" fmla="*/ 2147483646 w 274"/>
              <a:gd name="T67" fmla="*/ 2147483646 h 830"/>
              <a:gd name="T68" fmla="*/ 2147483646 w 274"/>
              <a:gd name="T69" fmla="*/ 2147483646 h 830"/>
              <a:gd name="T70" fmla="*/ 2147483646 w 274"/>
              <a:gd name="T71" fmla="*/ 2147483646 h 830"/>
              <a:gd name="T72" fmla="*/ 2147483646 w 274"/>
              <a:gd name="T73" fmla="*/ 2147483646 h 830"/>
              <a:gd name="T74" fmla="*/ 2147483646 w 274"/>
              <a:gd name="T75" fmla="*/ 2147483646 h 830"/>
              <a:gd name="T76" fmla="*/ 2147483646 w 274"/>
              <a:gd name="T77" fmla="*/ 2147483646 h 830"/>
              <a:gd name="T78" fmla="*/ 2147483646 w 274"/>
              <a:gd name="T79" fmla="*/ 2147483646 h 830"/>
              <a:gd name="T80" fmla="*/ 2147483646 w 274"/>
              <a:gd name="T81" fmla="*/ 2147483646 h 830"/>
              <a:gd name="T82" fmla="*/ 2147483646 w 274"/>
              <a:gd name="T83" fmla="*/ 2147483646 h 830"/>
              <a:gd name="T84" fmla="*/ 2147483646 w 274"/>
              <a:gd name="T85" fmla="*/ 2147483646 h 830"/>
              <a:gd name="T86" fmla="*/ 2147483646 w 274"/>
              <a:gd name="T87" fmla="*/ 2147483646 h 830"/>
              <a:gd name="T88" fmla="*/ 2147483646 w 274"/>
              <a:gd name="T89" fmla="*/ 2147483646 h 830"/>
              <a:gd name="T90" fmla="*/ 2147483646 w 274"/>
              <a:gd name="T91" fmla="*/ 2147483646 h 830"/>
              <a:gd name="T92" fmla="*/ 2147483646 w 274"/>
              <a:gd name="T93" fmla="*/ 2147483646 h 830"/>
              <a:gd name="T94" fmla="*/ 2147483646 w 274"/>
              <a:gd name="T95" fmla="*/ 2147483646 h 830"/>
              <a:gd name="T96" fmla="*/ 2147483646 w 274"/>
              <a:gd name="T97" fmla="*/ 2147483646 h 830"/>
              <a:gd name="T98" fmla="*/ 2147483646 w 274"/>
              <a:gd name="T99" fmla="*/ 2147483646 h 830"/>
              <a:gd name="T100" fmla="*/ 2147483646 w 274"/>
              <a:gd name="T101" fmla="*/ 2147483646 h 830"/>
              <a:gd name="T102" fmla="*/ 2147483646 w 274"/>
              <a:gd name="T103" fmla="*/ 2147483646 h 830"/>
              <a:gd name="T104" fmla="*/ 2147483646 w 274"/>
              <a:gd name="T105" fmla="*/ 2147483646 h 830"/>
              <a:gd name="T106" fmla="*/ 2147483646 w 274"/>
              <a:gd name="T107" fmla="*/ 2147483646 h 830"/>
              <a:gd name="T108" fmla="*/ 2147483646 w 274"/>
              <a:gd name="T109" fmla="*/ 2147483646 h 83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4"/>
              <a:gd name="T166" fmla="*/ 0 h 830"/>
              <a:gd name="T167" fmla="*/ 274 w 274"/>
              <a:gd name="T168" fmla="*/ 830 h 83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4" h="830">
                <a:moveTo>
                  <a:pt x="270" y="337"/>
                </a:moveTo>
                <a:cubicBezTo>
                  <a:pt x="274" y="327"/>
                  <a:pt x="273" y="314"/>
                  <a:pt x="273" y="306"/>
                </a:cubicBezTo>
                <a:cubicBezTo>
                  <a:pt x="272" y="298"/>
                  <a:pt x="271" y="294"/>
                  <a:pt x="272" y="283"/>
                </a:cubicBezTo>
                <a:cubicBezTo>
                  <a:pt x="272" y="272"/>
                  <a:pt x="267" y="237"/>
                  <a:pt x="266" y="224"/>
                </a:cubicBezTo>
                <a:cubicBezTo>
                  <a:pt x="266" y="211"/>
                  <a:pt x="256" y="165"/>
                  <a:pt x="254" y="159"/>
                </a:cubicBezTo>
                <a:cubicBezTo>
                  <a:pt x="252" y="152"/>
                  <a:pt x="252" y="145"/>
                  <a:pt x="242" y="143"/>
                </a:cubicBezTo>
                <a:cubicBezTo>
                  <a:pt x="233" y="141"/>
                  <a:pt x="189" y="122"/>
                  <a:pt x="184" y="121"/>
                </a:cubicBezTo>
                <a:cubicBezTo>
                  <a:pt x="179" y="119"/>
                  <a:pt x="175" y="114"/>
                  <a:pt x="175" y="114"/>
                </a:cubicBezTo>
                <a:cubicBezTo>
                  <a:pt x="169" y="107"/>
                  <a:pt x="173" y="100"/>
                  <a:pt x="174" y="96"/>
                </a:cubicBezTo>
                <a:cubicBezTo>
                  <a:pt x="174" y="93"/>
                  <a:pt x="177" y="85"/>
                  <a:pt x="180" y="86"/>
                </a:cubicBezTo>
                <a:cubicBezTo>
                  <a:pt x="184" y="87"/>
                  <a:pt x="190" y="72"/>
                  <a:pt x="191" y="64"/>
                </a:cubicBezTo>
                <a:cubicBezTo>
                  <a:pt x="192" y="57"/>
                  <a:pt x="182" y="63"/>
                  <a:pt x="181" y="61"/>
                </a:cubicBezTo>
                <a:cubicBezTo>
                  <a:pt x="180" y="60"/>
                  <a:pt x="183" y="51"/>
                  <a:pt x="183" y="51"/>
                </a:cubicBezTo>
                <a:cubicBezTo>
                  <a:pt x="184" y="46"/>
                  <a:pt x="189" y="34"/>
                  <a:pt x="181" y="20"/>
                </a:cubicBezTo>
                <a:cubicBezTo>
                  <a:pt x="168" y="0"/>
                  <a:pt x="140" y="0"/>
                  <a:pt x="140" y="0"/>
                </a:cubicBezTo>
                <a:cubicBezTo>
                  <a:pt x="113" y="2"/>
                  <a:pt x="105" y="29"/>
                  <a:pt x="104" y="39"/>
                </a:cubicBezTo>
                <a:cubicBezTo>
                  <a:pt x="102" y="49"/>
                  <a:pt x="106" y="63"/>
                  <a:pt x="105" y="62"/>
                </a:cubicBezTo>
                <a:cubicBezTo>
                  <a:pt x="105" y="61"/>
                  <a:pt x="103" y="59"/>
                  <a:pt x="101" y="61"/>
                </a:cubicBezTo>
                <a:cubicBezTo>
                  <a:pt x="98" y="64"/>
                  <a:pt x="101" y="72"/>
                  <a:pt x="104" y="80"/>
                </a:cubicBezTo>
                <a:cubicBezTo>
                  <a:pt x="106" y="89"/>
                  <a:pt x="112" y="87"/>
                  <a:pt x="112" y="88"/>
                </a:cubicBezTo>
                <a:cubicBezTo>
                  <a:pt x="112" y="90"/>
                  <a:pt x="113" y="97"/>
                  <a:pt x="115" y="105"/>
                </a:cubicBezTo>
                <a:cubicBezTo>
                  <a:pt x="115" y="110"/>
                  <a:pt x="115" y="112"/>
                  <a:pt x="114" y="114"/>
                </a:cubicBezTo>
                <a:cubicBezTo>
                  <a:pt x="111" y="120"/>
                  <a:pt x="89" y="134"/>
                  <a:pt x="77" y="141"/>
                </a:cubicBezTo>
                <a:cubicBezTo>
                  <a:pt x="64" y="147"/>
                  <a:pt x="43" y="154"/>
                  <a:pt x="38" y="156"/>
                </a:cubicBezTo>
                <a:cubicBezTo>
                  <a:pt x="34" y="159"/>
                  <a:pt x="33" y="176"/>
                  <a:pt x="30" y="190"/>
                </a:cubicBezTo>
                <a:cubicBezTo>
                  <a:pt x="27" y="204"/>
                  <a:pt x="23" y="215"/>
                  <a:pt x="20" y="225"/>
                </a:cubicBezTo>
                <a:cubicBezTo>
                  <a:pt x="17" y="235"/>
                  <a:pt x="9" y="266"/>
                  <a:pt x="8" y="273"/>
                </a:cubicBezTo>
                <a:cubicBezTo>
                  <a:pt x="7" y="281"/>
                  <a:pt x="5" y="281"/>
                  <a:pt x="2" y="286"/>
                </a:cubicBezTo>
                <a:cubicBezTo>
                  <a:pt x="0" y="291"/>
                  <a:pt x="2" y="300"/>
                  <a:pt x="3" y="305"/>
                </a:cubicBezTo>
                <a:cubicBezTo>
                  <a:pt x="3" y="309"/>
                  <a:pt x="4" y="316"/>
                  <a:pt x="4" y="326"/>
                </a:cubicBezTo>
                <a:cubicBezTo>
                  <a:pt x="5" y="335"/>
                  <a:pt x="13" y="354"/>
                  <a:pt x="20" y="370"/>
                </a:cubicBezTo>
                <a:cubicBezTo>
                  <a:pt x="27" y="387"/>
                  <a:pt x="31" y="403"/>
                  <a:pt x="34" y="408"/>
                </a:cubicBezTo>
                <a:cubicBezTo>
                  <a:pt x="36" y="414"/>
                  <a:pt x="44" y="408"/>
                  <a:pt x="44" y="408"/>
                </a:cubicBezTo>
                <a:cubicBezTo>
                  <a:pt x="44" y="408"/>
                  <a:pt x="44" y="408"/>
                  <a:pt x="47" y="410"/>
                </a:cubicBezTo>
                <a:cubicBezTo>
                  <a:pt x="49" y="413"/>
                  <a:pt x="51" y="410"/>
                  <a:pt x="52" y="421"/>
                </a:cubicBezTo>
                <a:cubicBezTo>
                  <a:pt x="53" y="432"/>
                  <a:pt x="58" y="443"/>
                  <a:pt x="63" y="452"/>
                </a:cubicBezTo>
                <a:cubicBezTo>
                  <a:pt x="68" y="460"/>
                  <a:pt x="66" y="491"/>
                  <a:pt x="65" y="508"/>
                </a:cubicBezTo>
                <a:cubicBezTo>
                  <a:pt x="65" y="526"/>
                  <a:pt x="68" y="570"/>
                  <a:pt x="69" y="590"/>
                </a:cubicBezTo>
                <a:cubicBezTo>
                  <a:pt x="71" y="611"/>
                  <a:pt x="59" y="652"/>
                  <a:pt x="56" y="674"/>
                </a:cubicBezTo>
                <a:cubicBezTo>
                  <a:pt x="53" y="695"/>
                  <a:pt x="53" y="723"/>
                  <a:pt x="55" y="736"/>
                </a:cubicBezTo>
                <a:cubicBezTo>
                  <a:pt x="58" y="749"/>
                  <a:pt x="57" y="750"/>
                  <a:pt x="56" y="756"/>
                </a:cubicBezTo>
                <a:cubicBezTo>
                  <a:pt x="56" y="762"/>
                  <a:pt x="60" y="772"/>
                  <a:pt x="62" y="777"/>
                </a:cubicBezTo>
                <a:cubicBezTo>
                  <a:pt x="65" y="782"/>
                  <a:pt x="59" y="788"/>
                  <a:pt x="55" y="795"/>
                </a:cubicBezTo>
                <a:cubicBezTo>
                  <a:pt x="50" y="802"/>
                  <a:pt x="46" y="805"/>
                  <a:pt x="44" y="813"/>
                </a:cubicBezTo>
                <a:cubicBezTo>
                  <a:pt x="43" y="820"/>
                  <a:pt x="46" y="827"/>
                  <a:pt x="54" y="828"/>
                </a:cubicBezTo>
                <a:cubicBezTo>
                  <a:pt x="63" y="830"/>
                  <a:pt x="73" y="828"/>
                  <a:pt x="85" y="823"/>
                </a:cubicBezTo>
                <a:cubicBezTo>
                  <a:pt x="97" y="819"/>
                  <a:pt x="92" y="803"/>
                  <a:pt x="92" y="803"/>
                </a:cubicBezTo>
                <a:cubicBezTo>
                  <a:pt x="96" y="802"/>
                  <a:pt x="96" y="802"/>
                  <a:pt x="96" y="802"/>
                </a:cubicBezTo>
                <a:cubicBezTo>
                  <a:pt x="103" y="798"/>
                  <a:pt x="103" y="798"/>
                  <a:pt x="103" y="798"/>
                </a:cubicBezTo>
                <a:cubicBezTo>
                  <a:pt x="103" y="798"/>
                  <a:pt x="103" y="783"/>
                  <a:pt x="103" y="778"/>
                </a:cubicBezTo>
                <a:cubicBezTo>
                  <a:pt x="102" y="772"/>
                  <a:pt x="104" y="770"/>
                  <a:pt x="107" y="770"/>
                </a:cubicBezTo>
                <a:cubicBezTo>
                  <a:pt x="110" y="769"/>
                  <a:pt x="109" y="761"/>
                  <a:pt x="110" y="754"/>
                </a:cubicBezTo>
                <a:cubicBezTo>
                  <a:pt x="110" y="747"/>
                  <a:pt x="113" y="733"/>
                  <a:pt x="115" y="722"/>
                </a:cubicBezTo>
                <a:cubicBezTo>
                  <a:pt x="116" y="712"/>
                  <a:pt x="116" y="702"/>
                  <a:pt x="115" y="695"/>
                </a:cubicBezTo>
                <a:cubicBezTo>
                  <a:pt x="115" y="689"/>
                  <a:pt x="114" y="683"/>
                  <a:pt x="119" y="672"/>
                </a:cubicBezTo>
                <a:cubicBezTo>
                  <a:pt x="124" y="661"/>
                  <a:pt x="122" y="634"/>
                  <a:pt x="124" y="620"/>
                </a:cubicBezTo>
                <a:cubicBezTo>
                  <a:pt x="125" y="605"/>
                  <a:pt x="134" y="524"/>
                  <a:pt x="135" y="515"/>
                </a:cubicBezTo>
                <a:cubicBezTo>
                  <a:pt x="135" y="505"/>
                  <a:pt x="149" y="478"/>
                  <a:pt x="149" y="478"/>
                </a:cubicBezTo>
                <a:cubicBezTo>
                  <a:pt x="149" y="478"/>
                  <a:pt x="152" y="480"/>
                  <a:pt x="153" y="483"/>
                </a:cubicBezTo>
                <a:cubicBezTo>
                  <a:pt x="153" y="487"/>
                  <a:pt x="161" y="494"/>
                  <a:pt x="163" y="502"/>
                </a:cubicBezTo>
                <a:cubicBezTo>
                  <a:pt x="166" y="509"/>
                  <a:pt x="167" y="521"/>
                  <a:pt x="172" y="531"/>
                </a:cubicBezTo>
                <a:cubicBezTo>
                  <a:pt x="177" y="542"/>
                  <a:pt x="179" y="556"/>
                  <a:pt x="179" y="556"/>
                </a:cubicBezTo>
                <a:cubicBezTo>
                  <a:pt x="182" y="573"/>
                  <a:pt x="178" y="636"/>
                  <a:pt x="178" y="658"/>
                </a:cubicBezTo>
                <a:cubicBezTo>
                  <a:pt x="178" y="679"/>
                  <a:pt x="181" y="723"/>
                  <a:pt x="184" y="731"/>
                </a:cubicBezTo>
                <a:cubicBezTo>
                  <a:pt x="187" y="739"/>
                  <a:pt x="187" y="763"/>
                  <a:pt x="187" y="770"/>
                </a:cubicBezTo>
                <a:cubicBezTo>
                  <a:pt x="188" y="777"/>
                  <a:pt x="196" y="781"/>
                  <a:pt x="197" y="783"/>
                </a:cubicBezTo>
                <a:cubicBezTo>
                  <a:pt x="198" y="785"/>
                  <a:pt x="197" y="788"/>
                  <a:pt x="196" y="788"/>
                </a:cubicBezTo>
                <a:cubicBezTo>
                  <a:pt x="194" y="789"/>
                  <a:pt x="194" y="801"/>
                  <a:pt x="194" y="801"/>
                </a:cubicBezTo>
                <a:cubicBezTo>
                  <a:pt x="205" y="808"/>
                  <a:pt x="205" y="808"/>
                  <a:pt x="205" y="808"/>
                </a:cubicBezTo>
                <a:cubicBezTo>
                  <a:pt x="205" y="808"/>
                  <a:pt x="207" y="806"/>
                  <a:pt x="209" y="807"/>
                </a:cubicBezTo>
                <a:cubicBezTo>
                  <a:pt x="210" y="807"/>
                  <a:pt x="212" y="813"/>
                  <a:pt x="211" y="818"/>
                </a:cubicBezTo>
                <a:cubicBezTo>
                  <a:pt x="211" y="823"/>
                  <a:pt x="225" y="827"/>
                  <a:pt x="235" y="828"/>
                </a:cubicBezTo>
                <a:cubicBezTo>
                  <a:pt x="244" y="829"/>
                  <a:pt x="255" y="827"/>
                  <a:pt x="258" y="821"/>
                </a:cubicBezTo>
                <a:cubicBezTo>
                  <a:pt x="261" y="815"/>
                  <a:pt x="242" y="793"/>
                  <a:pt x="240" y="789"/>
                </a:cubicBezTo>
                <a:cubicBezTo>
                  <a:pt x="238" y="785"/>
                  <a:pt x="237" y="776"/>
                  <a:pt x="237" y="770"/>
                </a:cubicBezTo>
                <a:cubicBezTo>
                  <a:pt x="237" y="765"/>
                  <a:pt x="238" y="762"/>
                  <a:pt x="240" y="758"/>
                </a:cubicBezTo>
                <a:cubicBezTo>
                  <a:pt x="242" y="754"/>
                  <a:pt x="246" y="750"/>
                  <a:pt x="245" y="744"/>
                </a:cubicBezTo>
                <a:cubicBezTo>
                  <a:pt x="244" y="738"/>
                  <a:pt x="243" y="723"/>
                  <a:pt x="243" y="711"/>
                </a:cubicBezTo>
                <a:cubicBezTo>
                  <a:pt x="243" y="699"/>
                  <a:pt x="241" y="676"/>
                  <a:pt x="238" y="658"/>
                </a:cubicBezTo>
                <a:cubicBezTo>
                  <a:pt x="236" y="640"/>
                  <a:pt x="236" y="617"/>
                  <a:pt x="236" y="599"/>
                </a:cubicBezTo>
                <a:cubicBezTo>
                  <a:pt x="235" y="581"/>
                  <a:pt x="239" y="500"/>
                  <a:pt x="240" y="488"/>
                </a:cubicBezTo>
                <a:cubicBezTo>
                  <a:pt x="242" y="475"/>
                  <a:pt x="243" y="451"/>
                  <a:pt x="246" y="443"/>
                </a:cubicBezTo>
                <a:cubicBezTo>
                  <a:pt x="248" y="436"/>
                  <a:pt x="257" y="419"/>
                  <a:pt x="259" y="414"/>
                </a:cubicBezTo>
                <a:cubicBezTo>
                  <a:pt x="262" y="409"/>
                  <a:pt x="257" y="394"/>
                  <a:pt x="256" y="390"/>
                </a:cubicBezTo>
                <a:cubicBezTo>
                  <a:pt x="255" y="386"/>
                  <a:pt x="256" y="382"/>
                  <a:pt x="260" y="374"/>
                </a:cubicBezTo>
                <a:cubicBezTo>
                  <a:pt x="263" y="367"/>
                  <a:pt x="266" y="347"/>
                  <a:pt x="270" y="337"/>
                </a:cubicBezTo>
                <a:close/>
                <a:moveTo>
                  <a:pt x="79" y="331"/>
                </a:moveTo>
                <a:cubicBezTo>
                  <a:pt x="76" y="337"/>
                  <a:pt x="68" y="348"/>
                  <a:pt x="65" y="353"/>
                </a:cubicBezTo>
                <a:cubicBezTo>
                  <a:pt x="62" y="357"/>
                  <a:pt x="61" y="362"/>
                  <a:pt x="61" y="365"/>
                </a:cubicBezTo>
                <a:cubicBezTo>
                  <a:pt x="61" y="367"/>
                  <a:pt x="62" y="368"/>
                  <a:pt x="59" y="367"/>
                </a:cubicBezTo>
                <a:cubicBezTo>
                  <a:pt x="56" y="365"/>
                  <a:pt x="55" y="360"/>
                  <a:pt x="56" y="354"/>
                </a:cubicBezTo>
                <a:cubicBezTo>
                  <a:pt x="58" y="348"/>
                  <a:pt x="58" y="341"/>
                  <a:pt x="53" y="336"/>
                </a:cubicBezTo>
                <a:cubicBezTo>
                  <a:pt x="49" y="330"/>
                  <a:pt x="44" y="324"/>
                  <a:pt x="48" y="319"/>
                </a:cubicBezTo>
                <a:cubicBezTo>
                  <a:pt x="52" y="314"/>
                  <a:pt x="55" y="311"/>
                  <a:pt x="54" y="305"/>
                </a:cubicBezTo>
                <a:cubicBezTo>
                  <a:pt x="54" y="299"/>
                  <a:pt x="53" y="294"/>
                  <a:pt x="51" y="290"/>
                </a:cubicBezTo>
                <a:cubicBezTo>
                  <a:pt x="50" y="286"/>
                  <a:pt x="51" y="277"/>
                  <a:pt x="53" y="271"/>
                </a:cubicBezTo>
                <a:cubicBezTo>
                  <a:pt x="56" y="266"/>
                  <a:pt x="58" y="252"/>
                  <a:pt x="63" y="252"/>
                </a:cubicBezTo>
                <a:cubicBezTo>
                  <a:pt x="63" y="252"/>
                  <a:pt x="63" y="260"/>
                  <a:pt x="65" y="266"/>
                </a:cubicBezTo>
                <a:cubicBezTo>
                  <a:pt x="67" y="272"/>
                  <a:pt x="71" y="276"/>
                  <a:pt x="70" y="284"/>
                </a:cubicBezTo>
                <a:cubicBezTo>
                  <a:pt x="69" y="292"/>
                  <a:pt x="65" y="292"/>
                  <a:pt x="69" y="303"/>
                </a:cubicBezTo>
                <a:cubicBezTo>
                  <a:pt x="74" y="314"/>
                  <a:pt x="81" y="325"/>
                  <a:pt x="79" y="331"/>
                </a:cubicBezTo>
                <a:close/>
                <a:moveTo>
                  <a:pt x="233" y="304"/>
                </a:moveTo>
                <a:cubicBezTo>
                  <a:pt x="233" y="317"/>
                  <a:pt x="233" y="313"/>
                  <a:pt x="231" y="321"/>
                </a:cubicBezTo>
                <a:cubicBezTo>
                  <a:pt x="230" y="329"/>
                  <a:pt x="230" y="340"/>
                  <a:pt x="229" y="347"/>
                </a:cubicBezTo>
                <a:cubicBezTo>
                  <a:pt x="229" y="354"/>
                  <a:pt x="227" y="356"/>
                  <a:pt x="226" y="353"/>
                </a:cubicBezTo>
                <a:cubicBezTo>
                  <a:pt x="225" y="351"/>
                  <a:pt x="225" y="345"/>
                  <a:pt x="226" y="336"/>
                </a:cubicBezTo>
                <a:cubicBezTo>
                  <a:pt x="227" y="328"/>
                  <a:pt x="227" y="319"/>
                  <a:pt x="228" y="309"/>
                </a:cubicBezTo>
                <a:cubicBezTo>
                  <a:pt x="229" y="300"/>
                  <a:pt x="229" y="277"/>
                  <a:pt x="229" y="277"/>
                </a:cubicBezTo>
                <a:cubicBezTo>
                  <a:pt x="230" y="271"/>
                  <a:pt x="232" y="274"/>
                  <a:pt x="233" y="281"/>
                </a:cubicBezTo>
                <a:cubicBezTo>
                  <a:pt x="234" y="288"/>
                  <a:pt x="234" y="291"/>
                  <a:pt x="233" y="304"/>
                </a:cubicBez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090" name="Rectangle 79">
            <a:extLst>
              <a:ext uri="{FF2B5EF4-FFF2-40B4-BE49-F238E27FC236}">
                <a16:creationId xmlns:a16="http://schemas.microsoft.com/office/drawing/2014/main" id="{84AE404B-E371-48B4-8400-64C7F51DF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9138" y="2781300"/>
            <a:ext cx="3643312" cy="373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Lt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Lt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hr-HR" altLang="en-US" sz="1800" dirty="0">
                <a:solidFill>
                  <a:schemeClr val="bg1"/>
                </a:solidFill>
                <a:latin typeface="Roboto Bk"/>
                <a:ea typeface="Roboto Bk"/>
                <a:cs typeface="Roboto Bk"/>
              </a:rPr>
              <a:t>Tko je vaše ciljna publika</a:t>
            </a:r>
            <a:r>
              <a:rPr lang="en-US" altLang="en-US" sz="1800" dirty="0">
                <a:solidFill>
                  <a:schemeClr val="bg1"/>
                </a:solidFill>
                <a:latin typeface="Roboto Bk"/>
                <a:ea typeface="Roboto Bk"/>
                <a:cs typeface="Roboto Bk"/>
              </a:rPr>
              <a:t>?</a:t>
            </a:r>
            <a:endParaRPr lang="en-US" altLang="en-US" sz="1400" dirty="0">
              <a:solidFill>
                <a:schemeClr val="bg1"/>
              </a:solidFill>
              <a:ea typeface="Roboto Lt"/>
              <a:cs typeface="Roboto Lt"/>
            </a:endParaRPr>
          </a:p>
        </p:txBody>
      </p:sp>
      <p:sp>
        <p:nvSpPr>
          <p:cNvPr id="46091" name="Rectangle 80">
            <a:extLst>
              <a:ext uri="{FF2B5EF4-FFF2-40B4-BE49-F238E27FC236}">
                <a16:creationId xmlns:a16="http://schemas.microsoft.com/office/drawing/2014/main" id="{7B8AE329-3EAA-416D-B920-B1C8D32EF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9138" y="3554413"/>
            <a:ext cx="3643312" cy="678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Lt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Lt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hr-HR" altLang="en-US" sz="1800" dirty="0">
                <a:solidFill>
                  <a:schemeClr val="bg1"/>
                </a:solidFill>
                <a:latin typeface="Roboto Bk"/>
                <a:ea typeface="Roboto Bk"/>
                <a:cs typeface="Roboto Bk"/>
              </a:rPr>
              <a:t>Imate li više od jedne publike</a:t>
            </a:r>
            <a:r>
              <a:rPr lang="en-US" altLang="en-US" sz="1800" dirty="0">
                <a:solidFill>
                  <a:schemeClr val="bg1"/>
                </a:solidFill>
                <a:latin typeface="Roboto Bk"/>
                <a:ea typeface="Roboto Bk"/>
                <a:cs typeface="Roboto Bk"/>
              </a:rPr>
              <a:t>? (</a:t>
            </a:r>
            <a:r>
              <a:rPr lang="hr-HR" altLang="en-US" sz="1800" dirty="0">
                <a:solidFill>
                  <a:schemeClr val="bg1"/>
                </a:solidFill>
                <a:latin typeface="Roboto Bk"/>
                <a:ea typeface="Roboto Bk"/>
                <a:cs typeface="Roboto Bk"/>
              </a:rPr>
              <a:t>vjerojatno da</a:t>
            </a:r>
            <a:r>
              <a:rPr lang="en-US" altLang="en-US" sz="1800" dirty="0">
                <a:solidFill>
                  <a:schemeClr val="bg1"/>
                </a:solidFill>
                <a:latin typeface="Roboto Bk"/>
                <a:ea typeface="Roboto Bk"/>
                <a:cs typeface="Roboto Bk"/>
              </a:rPr>
              <a:t>)</a:t>
            </a:r>
            <a:r>
              <a:rPr lang="en-US" altLang="en-US" sz="1400" dirty="0">
                <a:solidFill>
                  <a:schemeClr val="bg1"/>
                </a:solidFill>
                <a:ea typeface="Roboto Lt"/>
                <a:cs typeface="Roboto Lt"/>
              </a:rPr>
              <a:t> </a:t>
            </a:r>
          </a:p>
        </p:txBody>
      </p:sp>
      <p:sp>
        <p:nvSpPr>
          <p:cNvPr id="46092" name="Rectangle 81">
            <a:extLst>
              <a:ext uri="{FF2B5EF4-FFF2-40B4-BE49-F238E27FC236}">
                <a16:creationId xmlns:a16="http://schemas.microsoft.com/office/drawing/2014/main" id="{2F77DAB1-B2FE-4FDF-AB74-6D56A02C7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9138" y="4335463"/>
            <a:ext cx="3643312" cy="373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Lt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Lt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hr-HR" altLang="en-US" sz="1800" dirty="0">
                <a:solidFill>
                  <a:schemeClr val="bg1"/>
                </a:solidFill>
                <a:latin typeface="Roboto Bk"/>
                <a:ea typeface="Roboto Bk"/>
                <a:cs typeface="Roboto Bk"/>
              </a:rPr>
              <a:t>Vrijeme je za malo istraživanja</a:t>
            </a:r>
            <a:endParaRPr lang="en-US" altLang="en-US" sz="1400" dirty="0">
              <a:solidFill>
                <a:schemeClr val="bg1"/>
              </a:solidFill>
              <a:ea typeface="Roboto Lt"/>
              <a:cs typeface="Roboto Lt"/>
            </a:endParaRPr>
          </a:p>
        </p:txBody>
      </p:sp>
      <p:sp>
        <p:nvSpPr>
          <p:cNvPr id="46093" name="Rectangle 82">
            <a:extLst>
              <a:ext uri="{FF2B5EF4-FFF2-40B4-BE49-F238E27FC236}">
                <a16:creationId xmlns:a16="http://schemas.microsoft.com/office/drawing/2014/main" id="{D34C8D18-6AC0-4E6D-8721-3D8FE591F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9138" y="5106988"/>
            <a:ext cx="3643312" cy="678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Lt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Lt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Roboto Bk"/>
                <a:ea typeface="Roboto Bk"/>
                <a:cs typeface="Roboto Bk"/>
              </a:rPr>
              <a:t>N</a:t>
            </a:r>
            <a:r>
              <a:rPr lang="hr-HR" altLang="en-US" sz="1800" dirty="0">
                <a:solidFill>
                  <a:schemeClr val="bg1"/>
                </a:solidFill>
                <a:latin typeface="Roboto Bk"/>
                <a:ea typeface="Roboto Bk"/>
                <a:cs typeface="Roboto Bk"/>
              </a:rPr>
              <a:t>e</a:t>
            </a:r>
            <a:r>
              <a:rPr lang="en-US" altLang="en-US" sz="1800" dirty="0">
                <a:solidFill>
                  <a:schemeClr val="bg1"/>
                </a:solidFill>
                <a:latin typeface="Roboto Bk"/>
                <a:ea typeface="Roboto Bk"/>
                <a:cs typeface="Roboto Bk"/>
              </a:rPr>
              <a:t>,</a:t>
            </a:r>
            <a:r>
              <a:rPr lang="hr-HR" altLang="en-US" sz="1800" dirty="0">
                <a:solidFill>
                  <a:schemeClr val="bg1"/>
                </a:solidFill>
                <a:latin typeface="Roboto Bk"/>
                <a:ea typeface="Roboto Bk"/>
                <a:cs typeface="Roboto Bk"/>
              </a:rPr>
              <a:t>ne možete preskočiti ovaj korak</a:t>
            </a:r>
            <a:endParaRPr lang="en-US" altLang="en-US" sz="1400" dirty="0">
              <a:solidFill>
                <a:schemeClr val="bg1"/>
              </a:solidFill>
              <a:ea typeface="Roboto Lt"/>
              <a:cs typeface="Roboto Lt"/>
            </a:endParaRPr>
          </a:p>
        </p:txBody>
      </p:sp>
    </p:spTree>
    <p:extLst>
      <p:ext uri="{BB962C8B-B14F-4D97-AF65-F5344CB8AC3E}">
        <p14:creationId xmlns:p14="http://schemas.microsoft.com/office/powerpoint/2010/main" val="10270467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2">
            <a:extLst>
              <a:ext uri="{FF2B5EF4-FFF2-40B4-BE49-F238E27FC236}">
                <a16:creationId xmlns:a16="http://schemas.microsoft.com/office/drawing/2014/main" id="{C0AA3783-4E72-4B33-B8C6-35A4A164292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6400" y="631825"/>
            <a:ext cx="10515600" cy="823913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</a:pPr>
            <a:r>
              <a:rPr lang="hr-HR" altLang="en-US" dirty="0">
                <a:solidFill>
                  <a:schemeClr val="hlink"/>
                </a:solidFill>
                <a:latin typeface="Roboto Bk"/>
                <a:ea typeface="Roboto Bk"/>
              </a:rPr>
              <a:t>Kreirat ćete persone</a:t>
            </a:r>
            <a:endParaRPr altLang="en-US" dirty="0">
              <a:solidFill>
                <a:schemeClr val="hlink"/>
              </a:solidFill>
              <a:latin typeface="Roboto Bk"/>
              <a:ea typeface="Roboto Bk"/>
            </a:endParaRPr>
          </a:p>
        </p:txBody>
      </p:sp>
      <p:sp>
        <p:nvSpPr>
          <p:cNvPr id="48131" name="Rectangle 49">
            <a:extLst>
              <a:ext uri="{FF2B5EF4-FFF2-40B4-BE49-F238E27FC236}">
                <a16:creationId xmlns:a16="http://schemas.microsoft.com/office/drawing/2014/main" id="{A4D85BDF-6B90-4F0D-8C08-460E1162DA26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1995488"/>
            <a:ext cx="6610350" cy="3871912"/>
          </a:xfrm>
        </p:spPr>
        <p:txBody>
          <a:bodyPr/>
          <a:lstStyle/>
          <a:p>
            <a:pPr eaLnBrk="1" hangingPunct="1"/>
            <a:r>
              <a:rPr lang="hr-HR" altLang="en-US" sz="3200" dirty="0"/>
              <a:t>Kakve su njihove potrebe</a:t>
            </a:r>
            <a:r>
              <a:rPr lang="en-US" altLang="en-US" sz="3200" dirty="0"/>
              <a:t>?</a:t>
            </a:r>
          </a:p>
          <a:p>
            <a:pPr eaLnBrk="1" hangingPunct="1"/>
            <a:r>
              <a:rPr lang="hr-HR" altLang="en-US" sz="3200" dirty="0"/>
              <a:t>Što su njihove želje</a:t>
            </a:r>
            <a:r>
              <a:rPr lang="en-US" altLang="en-US" sz="3200" dirty="0"/>
              <a:t>?</a:t>
            </a:r>
          </a:p>
          <a:p>
            <a:pPr eaLnBrk="1" hangingPunct="1"/>
            <a:r>
              <a:rPr lang="hr-HR" altLang="en-US" sz="3200" dirty="0"/>
              <a:t>Kakvi su njihovi interesi</a:t>
            </a:r>
            <a:r>
              <a:rPr lang="en-US" altLang="en-US" sz="3200" dirty="0"/>
              <a:t>?</a:t>
            </a:r>
          </a:p>
          <a:p>
            <a:pPr eaLnBrk="1" hangingPunct="1"/>
            <a:r>
              <a:rPr lang="hr-HR" altLang="en-US" sz="3200" dirty="0"/>
              <a:t>Koji su njihovi problemi</a:t>
            </a:r>
            <a:r>
              <a:rPr lang="en-US" altLang="en-US" sz="3200" dirty="0"/>
              <a:t>?</a:t>
            </a:r>
          </a:p>
          <a:p>
            <a:pPr eaLnBrk="1" hangingPunct="1"/>
            <a:r>
              <a:rPr lang="hr-HR" altLang="en-US" sz="3200" dirty="0"/>
              <a:t>Na koje emocije se možete pozvati</a:t>
            </a:r>
            <a:r>
              <a:rPr lang="en-US" altLang="en-US" sz="3200" dirty="0"/>
              <a:t>?</a:t>
            </a:r>
          </a:p>
        </p:txBody>
      </p:sp>
      <p:pic>
        <p:nvPicPr>
          <p:cNvPr id="48132" name="Picture 55" descr="Fotolia_6251861_XS">
            <a:extLst>
              <a:ext uri="{FF2B5EF4-FFF2-40B4-BE49-F238E27FC236}">
                <a16:creationId xmlns:a16="http://schemas.microsoft.com/office/drawing/2014/main" id="{580C127C-1AD9-4DE2-9060-841AAE01E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363" y="527050"/>
            <a:ext cx="35941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134979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CFBA417B-3EB7-438A-ABDB-A408D4A5577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6400" y="631825"/>
            <a:ext cx="10515600" cy="750888"/>
          </a:xfrm>
        </p:spPr>
        <p:txBody>
          <a:bodyPr/>
          <a:lstStyle/>
          <a:p>
            <a:pPr eaLnBrk="1" hangingPunct="1"/>
            <a:r>
              <a:rPr lang="hr-HR" altLang="en-US" dirty="0">
                <a:solidFill>
                  <a:schemeClr val="hlink"/>
                </a:solidFill>
                <a:latin typeface="Roboto Bk"/>
                <a:ea typeface="Roboto Bk"/>
              </a:rPr>
              <a:t>Primjeri </a:t>
            </a:r>
            <a:r>
              <a:rPr altLang="en-US" dirty="0">
                <a:solidFill>
                  <a:schemeClr val="hlink"/>
                </a:solidFill>
                <a:latin typeface="Roboto Bk"/>
                <a:ea typeface="Roboto Bk"/>
              </a:rPr>
              <a:t> persona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7AAE6F32-988C-4B63-A1CF-DCFFE8C8670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en-US" sz="4400" dirty="0"/>
              <a:t> mlade obitelji, oboje zaposlenih roditelja, kojima treba praktičnost i jednostavnost</a:t>
            </a:r>
            <a:r>
              <a:rPr lang="en-US" altLang="en-US" sz="4400" dirty="0"/>
              <a:t> </a:t>
            </a:r>
          </a:p>
          <a:p>
            <a:pPr eaLnBrk="1" hangingPunct="1"/>
            <a:r>
              <a:rPr lang="hr-HR" altLang="en-US" sz="4400" dirty="0"/>
              <a:t> tinejdžeri koje žele negdje se skloniti/pobjeći/vrijeme samo za sebe</a:t>
            </a:r>
            <a:r>
              <a:rPr lang="en-US" altLang="en-US" sz="4400" dirty="0"/>
              <a:t> </a:t>
            </a:r>
          </a:p>
          <a:p>
            <a:pPr eaLnBrk="1" hangingPunct="1"/>
            <a:r>
              <a:rPr lang="hr-HR" altLang="en-US" sz="4400" dirty="0"/>
              <a:t>Zlatna generacija koja traži pravi/vrijedan  način za provesti svoje vrijeme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54464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C5CCCBA-4715-422E-8905-181CD3D85617}"/>
              </a:ext>
            </a:extLst>
          </p:cNvPr>
          <p:cNvGraphicFramePr>
            <a:graphicFrameLocks noGrp="1"/>
          </p:cNvGraphicFramePr>
          <p:nvPr/>
        </p:nvGraphicFramePr>
        <p:xfrm>
          <a:off x="1390650" y="222251"/>
          <a:ext cx="8343900" cy="6072924"/>
        </p:xfrm>
        <a:graphic>
          <a:graphicData uri="http://schemas.openxmlformats.org/drawingml/2006/table">
            <a:tbl>
              <a:tblPr/>
              <a:tblGrid>
                <a:gridCol w="1670710">
                  <a:extLst>
                    <a:ext uri="{9D8B030D-6E8A-4147-A177-3AD203B41FA5}">
                      <a16:colId xmlns:a16="http://schemas.microsoft.com/office/drawing/2014/main" val="163328895"/>
                    </a:ext>
                  </a:extLst>
                </a:gridCol>
                <a:gridCol w="6673190">
                  <a:extLst>
                    <a:ext uri="{9D8B030D-6E8A-4147-A177-3AD203B41FA5}">
                      <a16:colId xmlns:a16="http://schemas.microsoft.com/office/drawing/2014/main" val="1016804640"/>
                    </a:ext>
                  </a:extLst>
                </a:gridCol>
              </a:tblGrid>
              <a:tr h="5857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800" b="1" dirty="0">
                          <a:solidFill>
                            <a:srgbClr val="33475C"/>
                          </a:solidFill>
                          <a:effectLst/>
                          <a:latin typeface="Avenir Next"/>
                          <a:ea typeface="Avenir"/>
                          <a:cs typeface="Avenir"/>
                        </a:rPr>
                        <a:t>Persona 1</a:t>
                      </a:r>
                      <a:endParaRPr lang="en-GB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661" marR="51661" marT="51661" marB="5166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hr-HR" sz="1800" b="1" dirty="0">
                          <a:solidFill>
                            <a:srgbClr val="33475C"/>
                          </a:solidFill>
                          <a:effectLst/>
                          <a:latin typeface="Avenir Next"/>
                          <a:ea typeface="Avenir"/>
                          <a:cs typeface="Avenir"/>
                        </a:rPr>
                        <a:t>Ime persone</a:t>
                      </a:r>
                      <a:endParaRPr lang="en-GB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661" marR="51661" marT="51661" marB="5166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6692528"/>
                  </a:ext>
                </a:extLst>
              </a:tr>
              <a:tr h="15137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800" b="1" i="1" dirty="0">
                          <a:solidFill>
                            <a:srgbClr val="33475C"/>
                          </a:solidFill>
                          <a:effectLst/>
                          <a:latin typeface="Avenir Next"/>
                          <a:ea typeface="Avenir"/>
                          <a:cs typeface="Avenir"/>
                        </a:rPr>
                        <a:t>Background &amp; </a:t>
                      </a:r>
                      <a:r>
                        <a:rPr lang="en-GB" sz="1800" b="1" i="1" dirty="0" err="1">
                          <a:solidFill>
                            <a:srgbClr val="33475C"/>
                          </a:solidFill>
                          <a:effectLst/>
                          <a:latin typeface="Avenir Next"/>
                          <a:ea typeface="Avenir"/>
                          <a:cs typeface="Avenir"/>
                        </a:rPr>
                        <a:t>Demogra</a:t>
                      </a:r>
                      <a:r>
                        <a:rPr lang="hr-HR" sz="1800" b="1" i="1" dirty="0">
                          <a:solidFill>
                            <a:srgbClr val="33475C"/>
                          </a:solidFill>
                          <a:effectLst/>
                          <a:latin typeface="Avenir Next"/>
                          <a:ea typeface="Avenir"/>
                          <a:cs typeface="Avenir"/>
                        </a:rPr>
                        <a:t>fija</a:t>
                      </a:r>
                      <a:endParaRPr lang="en-GB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661" marR="51661" marT="51661" marB="5166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0B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800" i="1" dirty="0">
                          <a:solidFill>
                            <a:srgbClr val="33475C"/>
                          </a:solidFill>
                          <a:effectLst/>
                          <a:latin typeface="Avenir Next"/>
                          <a:ea typeface="Avenir"/>
                          <a:cs typeface="Avenir"/>
                        </a:rPr>
                        <a:t>[</a:t>
                      </a:r>
                      <a:r>
                        <a:rPr lang="hr-HR" sz="1800" i="1" dirty="0">
                          <a:solidFill>
                            <a:srgbClr val="33475C"/>
                          </a:solidFill>
                          <a:effectLst/>
                          <a:latin typeface="Avenir Next"/>
                          <a:ea typeface="Avenir"/>
                          <a:cs typeface="Avenir"/>
                        </a:rPr>
                        <a:t>Ubacite podatke o tipičnom kupcu/klijentu. Kojeg je spola? Dob</a:t>
                      </a:r>
                      <a:r>
                        <a:rPr lang="en-GB" sz="1800" i="1" dirty="0">
                          <a:solidFill>
                            <a:srgbClr val="33475C"/>
                          </a:solidFill>
                          <a:effectLst/>
                          <a:latin typeface="Avenir Next"/>
                          <a:ea typeface="Avenir"/>
                          <a:cs typeface="Avenir"/>
                        </a:rPr>
                        <a:t>? </a:t>
                      </a:r>
                      <a:r>
                        <a:rPr lang="hr-HR" sz="1800" i="1" dirty="0">
                          <a:solidFill>
                            <a:srgbClr val="33475C"/>
                          </a:solidFill>
                          <a:effectLst/>
                          <a:latin typeface="Avenir Next"/>
                          <a:ea typeface="Avenir"/>
                          <a:cs typeface="Avenir"/>
                        </a:rPr>
                        <a:t>Gdje živi</a:t>
                      </a:r>
                      <a:r>
                        <a:rPr lang="en-GB" sz="1800" i="1" dirty="0">
                          <a:solidFill>
                            <a:srgbClr val="33475C"/>
                          </a:solidFill>
                          <a:effectLst/>
                          <a:latin typeface="Avenir Next"/>
                          <a:ea typeface="Avenir"/>
                          <a:cs typeface="Avenir"/>
                        </a:rPr>
                        <a:t>? </a:t>
                      </a:r>
                      <a:r>
                        <a:rPr lang="hr-HR" sz="1800" i="1" dirty="0">
                          <a:solidFill>
                            <a:srgbClr val="33475C"/>
                          </a:solidFill>
                          <a:effectLst/>
                          <a:latin typeface="Avenir Next"/>
                          <a:ea typeface="Avenir"/>
                          <a:cs typeface="Avenir"/>
                        </a:rPr>
                        <a:t>Koliko zarađuju</a:t>
                      </a:r>
                      <a:r>
                        <a:rPr lang="en-GB" sz="1800" i="1" dirty="0">
                          <a:solidFill>
                            <a:srgbClr val="33475C"/>
                          </a:solidFill>
                          <a:effectLst/>
                          <a:latin typeface="Avenir Next"/>
                          <a:ea typeface="Avenir"/>
                          <a:cs typeface="Avenir"/>
                        </a:rPr>
                        <a:t>? </a:t>
                      </a:r>
                      <a:r>
                        <a:rPr lang="hr-HR" sz="1800" i="1" dirty="0">
                          <a:solidFill>
                            <a:srgbClr val="33475C"/>
                          </a:solidFill>
                          <a:effectLst/>
                          <a:latin typeface="Avenir Next"/>
                          <a:ea typeface="Avenir"/>
                          <a:cs typeface="Avenir"/>
                        </a:rPr>
                        <a:t>Što rade u životu?</a:t>
                      </a:r>
                      <a:r>
                        <a:rPr lang="en-GB" sz="1800" i="1" dirty="0">
                          <a:solidFill>
                            <a:srgbClr val="33475C"/>
                          </a:solidFill>
                          <a:effectLst/>
                          <a:latin typeface="Avenir Next"/>
                          <a:ea typeface="Avenir"/>
                          <a:cs typeface="Avenir"/>
                        </a:rPr>
                        <a:t>]</a:t>
                      </a:r>
                      <a:endParaRPr lang="en-GB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661" marR="51661" marT="51661" marB="5166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821620"/>
                  </a:ext>
                </a:extLst>
              </a:tr>
              <a:tr h="10497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800" b="1" i="1" dirty="0" err="1">
                          <a:solidFill>
                            <a:srgbClr val="33475C"/>
                          </a:solidFill>
                          <a:effectLst/>
                          <a:latin typeface="Avenir Next"/>
                          <a:ea typeface="Avenir"/>
                          <a:cs typeface="Avenir"/>
                        </a:rPr>
                        <a:t>Identif</a:t>
                      </a:r>
                      <a:r>
                        <a:rPr lang="hr-HR" sz="1800" b="1" i="1" dirty="0">
                          <a:solidFill>
                            <a:srgbClr val="33475C"/>
                          </a:solidFill>
                          <a:effectLst/>
                          <a:latin typeface="Avenir Next"/>
                          <a:ea typeface="Avenir"/>
                          <a:cs typeface="Avenir"/>
                        </a:rPr>
                        <a:t>ikatori</a:t>
                      </a:r>
                      <a:endParaRPr lang="en-GB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661" marR="51661" marT="51661" marB="5166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6A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800" i="1" dirty="0">
                          <a:solidFill>
                            <a:srgbClr val="33475C"/>
                          </a:solidFill>
                          <a:effectLst/>
                          <a:latin typeface="Avenir Next"/>
                          <a:ea typeface="Avenir"/>
                          <a:cs typeface="Avenir"/>
                        </a:rPr>
                        <a:t>[</a:t>
                      </a:r>
                      <a:r>
                        <a:rPr lang="hr-HR" sz="1800" i="1" dirty="0">
                          <a:solidFill>
                            <a:srgbClr val="33475C"/>
                          </a:solidFill>
                          <a:effectLst/>
                          <a:latin typeface="Avenir Next"/>
                          <a:ea typeface="Avenir"/>
                          <a:cs typeface="Avenir"/>
                        </a:rPr>
                        <a:t>Koji su mu preferirani oblici komunikacije – društvene mreže, email, </a:t>
                      </a:r>
                      <a:r>
                        <a:rPr lang="en-GB" sz="1800" i="1" dirty="0">
                          <a:solidFill>
                            <a:srgbClr val="33475C"/>
                          </a:solidFill>
                          <a:effectLst/>
                          <a:latin typeface="Avenir Next"/>
                          <a:ea typeface="Avenir"/>
                          <a:cs typeface="Avenir"/>
                        </a:rPr>
                        <a:t>, blogs, a</a:t>
                      </a:r>
                      <a:r>
                        <a:rPr lang="hr-HR" sz="1800" i="1" dirty="0">
                          <a:solidFill>
                            <a:srgbClr val="33475C"/>
                          </a:solidFill>
                          <a:effectLst/>
                          <a:latin typeface="Avenir Next"/>
                          <a:ea typeface="Avenir"/>
                          <a:cs typeface="Avenir"/>
                        </a:rPr>
                        <a:t>plikacije</a:t>
                      </a:r>
                      <a:r>
                        <a:rPr lang="en-GB" sz="1800" i="1" dirty="0">
                          <a:solidFill>
                            <a:srgbClr val="33475C"/>
                          </a:solidFill>
                          <a:effectLst/>
                          <a:latin typeface="Avenir Next"/>
                          <a:ea typeface="Avenir"/>
                          <a:cs typeface="Avenir"/>
                        </a:rPr>
                        <a:t>? </a:t>
                      </a:r>
                      <a:r>
                        <a:rPr lang="hr-HR" sz="1800" i="1" dirty="0">
                          <a:solidFill>
                            <a:srgbClr val="33475C"/>
                          </a:solidFill>
                          <a:effectLst/>
                          <a:latin typeface="Avenir Next"/>
                          <a:ea typeface="Avenir"/>
                          <a:cs typeface="Avenir"/>
                        </a:rPr>
                        <a:t>Gdje provode svoje vrijeme</a:t>
                      </a:r>
                      <a:r>
                        <a:rPr lang="en-GB" sz="1800" i="1" dirty="0">
                          <a:solidFill>
                            <a:srgbClr val="33475C"/>
                          </a:solidFill>
                          <a:effectLst/>
                          <a:latin typeface="Avenir Next"/>
                          <a:ea typeface="Avenir"/>
                          <a:cs typeface="Avenir"/>
                        </a:rPr>
                        <a:t>?]</a:t>
                      </a:r>
                      <a:endParaRPr lang="en-GB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661" marR="51661" marT="51661" marB="5166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979664"/>
                  </a:ext>
                </a:extLst>
              </a:tr>
              <a:tr h="9163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hr-HR" sz="1800" b="1" i="1" dirty="0">
                          <a:solidFill>
                            <a:srgbClr val="33475C"/>
                          </a:solidFill>
                          <a:effectLst/>
                          <a:latin typeface="Avenir Next"/>
                          <a:ea typeface="Arial" panose="020B0604020202020204" pitchFamily="34" charset="0"/>
                        </a:rPr>
                        <a:t>Ciljevi</a:t>
                      </a:r>
                      <a:endParaRPr lang="en-GB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661" marR="51661" marT="51661" marB="5166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AAB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800" i="1" dirty="0">
                          <a:solidFill>
                            <a:srgbClr val="33475C"/>
                          </a:solidFill>
                          <a:effectLst/>
                          <a:latin typeface="Avenir Next"/>
                          <a:ea typeface="Avenir"/>
                          <a:cs typeface="Avenir"/>
                        </a:rPr>
                        <a:t>[</a:t>
                      </a:r>
                      <a:r>
                        <a:rPr lang="hr-HR" sz="1800" i="1" dirty="0">
                          <a:solidFill>
                            <a:srgbClr val="33475C"/>
                          </a:solidFill>
                          <a:effectLst/>
                          <a:latin typeface="Avenir Next"/>
                          <a:ea typeface="Avenir"/>
                          <a:cs typeface="Avenir"/>
                        </a:rPr>
                        <a:t>Koji je primarni cilj persone u odnosu na vašu industriju</a:t>
                      </a:r>
                      <a:r>
                        <a:rPr lang="en-GB" sz="1800" i="1" dirty="0">
                          <a:solidFill>
                            <a:srgbClr val="33475C"/>
                          </a:solidFill>
                          <a:effectLst/>
                          <a:latin typeface="Avenir Next"/>
                          <a:ea typeface="Avenir"/>
                          <a:cs typeface="Avenir"/>
                        </a:rPr>
                        <a:t>?]</a:t>
                      </a:r>
                      <a:endParaRPr lang="en-GB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661" marR="51661" marT="51661" marB="5166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1630728"/>
                  </a:ext>
                </a:extLst>
              </a:tr>
              <a:tr h="9573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hr-HR" sz="1800" b="1" i="1" dirty="0">
                          <a:solidFill>
                            <a:srgbClr val="33475C"/>
                          </a:solidFill>
                          <a:effectLst/>
                          <a:latin typeface="Avenir Next"/>
                          <a:ea typeface="Avenir"/>
                          <a:cs typeface="Avenir"/>
                        </a:rPr>
                        <a:t>Izazovi</a:t>
                      </a:r>
                      <a:endParaRPr lang="en-GB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661" marR="51661" marT="51661" marB="5166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E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800" i="1" dirty="0">
                          <a:solidFill>
                            <a:srgbClr val="33475C"/>
                          </a:solidFill>
                          <a:effectLst/>
                          <a:latin typeface="Avenir Next"/>
                          <a:ea typeface="Avenir"/>
                          <a:cs typeface="Avenir"/>
                        </a:rPr>
                        <a:t>[</a:t>
                      </a:r>
                      <a:r>
                        <a:rPr lang="hr-HR" sz="1800" i="1" dirty="0">
                          <a:solidFill>
                            <a:srgbClr val="33475C"/>
                          </a:solidFill>
                          <a:effectLst/>
                          <a:latin typeface="Avenir Next"/>
                          <a:ea typeface="Avenir"/>
                          <a:cs typeface="Avenir"/>
                        </a:rPr>
                        <a:t>Koje su glavne prepreke s kojima se suočava persona u ostvarivanju njezinih ciljevva</a:t>
                      </a:r>
                      <a:r>
                        <a:rPr lang="en-GB" sz="1800" i="1" dirty="0">
                          <a:solidFill>
                            <a:srgbClr val="33475C"/>
                          </a:solidFill>
                          <a:effectLst/>
                          <a:latin typeface="Avenir Next"/>
                          <a:ea typeface="Avenir"/>
                          <a:cs typeface="Avenir"/>
                        </a:rPr>
                        <a:t>?]</a:t>
                      </a:r>
                      <a:endParaRPr lang="en-GB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661" marR="51661" marT="51661" marB="5166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4274667"/>
                  </a:ext>
                </a:extLst>
              </a:tr>
              <a:tr h="10497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hr-HR" sz="1800" b="1" i="1" dirty="0">
                          <a:solidFill>
                            <a:srgbClr val="33475C"/>
                          </a:solidFill>
                          <a:effectLst/>
                          <a:latin typeface="Avenir Next"/>
                          <a:ea typeface="Avenir"/>
                          <a:cs typeface="Avenir"/>
                        </a:rPr>
                        <a:t>Zajednički prigovori/žalbe</a:t>
                      </a:r>
                      <a:endParaRPr lang="en-GB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661" marR="51661" marT="51661" marB="5166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BC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800" i="1" dirty="0">
                          <a:solidFill>
                            <a:srgbClr val="33475C"/>
                          </a:solidFill>
                          <a:effectLst/>
                          <a:latin typeface="Avenir Next"/>
                          <a:ea typeface="Avenir"/>
                          <a:cs typeface="Avenir"/>
                        </a:rPr>
                        <a:t>[</a:t>
                      </a:r>
                      <a:r>
                        <a:rPr lang="hr-HR" sz="1800" i="1" dirty="0">
                          <a:solidFill>
                            <a:srgbClr val="33475C"/>
                          </a:solidFill>
                          <a:effectLst/>
                          <a:latin typeface="Avenir Next"/>
                          <a:ea typeface="Avenir"/>
                          <a:cs typeface="Avenir"/>
                        </a:rPr>
                        <a:t>Zašto bi netko izabrao ne kupiti vaš proizvod/uslugu</a:t>
                      </a:r>
                      <a:r>
                        <a:rPr lang="en-GB" sz="1800" i="1" dirty="0">
                          <a:solidFill>
                            <a:srgbClr val="33475C"/>
                          </a:solidFill>
                          <a:effectLst/>
                          <a:latin typeface="Avenir Next"/>
                          <a:ea typeface="Avenir"/>
                          <a:cs typeface="Avenir"/>
                        </a:rPr>
                        <a:t>?] </a:t>
                      </a:r>
                      <a:endParaRPr lang="en-GB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661" marR="51661" marT="51661" marB="5166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1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725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2833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02DADEB5-7A9B-4CA0-8B29-AC716E88CA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6400" y="631825"/>
            <a:ext cx="10515600" cy="750888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en-US" dirty="0">
                <a:solidFill>
                  <a:schemeClr val="accent2"/>
                </a:solidFill>
                <a:latin typeface="Roboto Bk"/>
                <a:ea typeface="Roboto Bk"/>
              </a:rPr>
              <a:t>Napravite urednički kalendar</a:t>
            </a:r>
            <a:endParaRPr altLang="en-US" dirty="0">
              <a:solidFill>
                <a:schemeClr val="accent2"/>
              </a:solidFill>
              <a:latin typeface="Roboto Bk"/>
              <a:ea typeface="Roboto Bk"/>
            </a:endParaRPr>
          </a:p>
        </p:txBody>
      </p:sp>
      <p:pic>
        <p:nvPicPr>
          <p:cNvPr id="54275" name="Picture 4" descr="file000786402730">
            <a:extLst>
              <a:ext uri="{FF2B5EF4-FFF2-40B4-BE49-F238E27FC236}">
                <a16:creationId xmlns:a16="http://schemas.microsoft.com/office/drawing/2014/main" id="{AF14C78E-AC18-4827-89BF-7CE59C289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088" y="1460500"/>
            <a:ext cx="6767512" cy="507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234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74808-D998-40BB-88E2-3F8803D4B1F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hr-HR" dirty="0"/>
              <a:t>Koje su koristi od uredničkog kalendara?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58B73-A2C3-46C1-9882-BA453BB419D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654300"/>
            <a:ext cx="10515600" cy="3522663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en-US" sz="2800" dirty="0"/>
              <a:t>Imate mjesto za smjestiti sve vaše ideje i teme.</a:t>
            </a:r>
            <a:endParaRPr lang="en-US" altLang="en-US" sz="2800" dirty="0"/>
          </a:p>
          <a:p>
            <a:pPr eaLnBrk="1" hangingPunct="1"/>
            <a:r>
              <a:rPr lang="hr-HR" altLang="en-US" sz="2800" dirty="0"/>
              <a:t>Alat za dodjelu zadataka za kreiranje sadržaja članovima vašeg tima.</a:t>
            </a:r>
            <a:endParaRPr lang="en-US" altLang="en-US" sz="2800" dirty="0"/>
          </a:p>
          <a:p>
            <a:pPr eaLnBrk="1" hangingPunct="1"/>
            <a:r>
              <a:rPr lang="hr-HR" altLang="en-US" sz="2800" dirty="0"/>
              <a:t>Raspored vam pomaže da održavate konstantnu prisutnost</a:t>
            </a:r>
            <a:r>
              <a:rPr lang="en-US" altLang="en-US" sz="2800" dirty="0"/>
              <a:t>.</a:t>
            </a:r>
          </a:p>
          <a:p>
            <a:pPr eaLnBrk="1" hangingPunct="1"/>
            <a:r>
              <a:rPr lang="hr-HR" altLang="en-US" sz="2800" dirty="0"/>
              <a:t>Vizualizirate svoju marketinšku strategiju na način koji svako razumije</a:t>
            </a:r>
            <a:r>
              <a:rPr lang="en-US" altLang="en-US" sz="2800" dirty="0"/>
              <a:t>.</a:t>
            </a:r>
          </a:p>
          <a:p>
            <a:pPr eaLnBrk="1" hangingPunct="1"/>
            <a:r>
              <a:rPr lang="hr-HR" altLang="en-US" sz="2800" dirty="0"/>
              <a:t>Središnje mjesto za komunikaciju cijelog tima o kreiranju sadržaja.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9689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8C8CB-E1E2-4B8B-9448-6E160DEF46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Kreiranje digitalnih sadržaja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6E2598-5A63-44A7-9B97-0C75EE646A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/>
              <a:t>Aleksandra Kolarić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41074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20" name="Picture 12" descr="zoom template image">
            <a:extLst>
              <a:ext uri="{FF2B5EF4-FFF2-40B4-BE49-F238E27FC236}">
                <a16:creationId xmlns:a16="http://schemas.microsoft.com/office/drawing/2014/main" id="{E2808666-775D-4C12-9194-3D47520B0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" t="7340" r="8560" b="8423"/>
          <a:stretch/>
        </p:blipFill>
        <p:spPr bwMode="auto">
          <a:xfrm>
            <a:off x="4140200" y="66675"/>
            <a:ext cx="752475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>
            <a:extLst>
              <a:ext uri="{FF2B5EF4-FFF2-40B4-BE49-F238E27FC236}">
                <a16:creationId xmlns:a16="http://schemas.microsoft.com/office/drawing/2014/main" id="{1ACB57E0-C3B1-4157-9193-C568E95C9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66675"/>
            <a:ext cx="3568700" cy="535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Example of a social media calendar update">
            <a:extLst>
              <a:ext uri="{FF2B5EF4-FFF2-40B4-BE49-F238E27FC236}">
                <a16:creationId xmlns:a16="http://schemas.microsoft.com/office/drawing/2014/main" id="{B3294373-3D32-404D-8FAD-0580DB62E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50" y="3913680"/>
            <a:ext cx="9099550" cy="294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838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5A370D05-C624-41D2-B00B-0F9F3BC553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6400" y="631825"/>
            <a:ext cx="10515600" cy="750888"/>
          </a:xfrm>
        </p:spPr>
        <p:txBody>
          <a:bodyPr/>
          <a:lstStyle/>
          <a:p>
            <a:pPr eaLnBrk="1" hangingPunct="1"/>
            <a:r>
              <a:rPr lang="hr-HR" altLang="en-US" dirty="0">
                <a:solidFill>
                  <a:srgbClr val="FF6600"/>
                </a:solidFill>
                <a:latin typeface="Roboto Bk"/>
                <a:ea typeface="Roboto Bk"/>
              </a:rPr>
              <a:t>Ispričajte priču</a:t>
            </a:r>
            <a:endParaRPr altLang="en-US" dirty="0">
              <a:solidFill>
                <a:srgbClr val="FF6600"/>
              </a:solidFill>
              <a:latin typeface="Roboto Bk"/>
              <a:ea typeface="Roboto Bk"/>
            </a:endParaRP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4F8A764B-F39B-4F0D-A051-5722359B78A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76400" y="2259013"/>
            <a:ext cx="10515600" cy="3608387"/>
          </a:xfrm>
        </p:spPr>
        <p:txBody>
          <a:bodyPr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6000" dirty="0"/>
              <a:t>“</a:t>
            </a:r>
            <a:r>
              <a:rPr lang="hr-HR" altLang="en-US" sz="6000" dirty="0"/>
              <a:t>Ljudi misle u pričama</a:t>
            </a:r>
            <a:r>
              <a:rPr lang="en-US" altLang="en-US" sz="6000" dirty="0"/>
              <a:t>, </a:t>
            </a:r>
            <a:r>
              <a:rPr lang="hr-HR" altLang="en-US" sz="6000" dirty="0"/>
              <a:t>ne u statistici</a:t>
            </a:r>
            <a:r>
              <a:rPr lang="en-US" altLang="en-US" sz="6000" dirty="0"/>
              <a:t>.”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dirty="0"/>
              <a:t>--Arianna Huffington, </a:t>
            </a:r>
            <a:r>
              <a:rPr lang="en-US" altLang="en-US" i="1" dirty="0"/>
              <a:t>The Huffington Post</a:t>
            </a:r>
          </a:p>
        </p:txBody>
      </p:sp>
    </p:spTree>
    <p:extLst>
      <p:ext uri="{BB962C8B-B14F-4D97-AF65-F5344CB8AC3E}">
        <p14:creationId xmlns:p14="http://schemas.microsoft.com/office/powerpoint/2010/main" val="5177891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34">
            <a:extLst>
              <a:ext uri="{FF2B5EF4-FFF2-40B4-BE49-F238E27FC236}">
                <a16:creationId xmlns:a16="http://schemas.microsoft.com/office/drawing/2014/main" id="{56B19524-B0D1-426A-80B9-4885B6B801B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6400" y="458788"/>
            <a:ext cx="10515600" cy="823912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hr-HR" altLang="en-US" dirty="0">
                <a:solidFill>
                  <a:srgbClr val="FF6600"/>
                </a:solidFill>
                <a:latin typeface="Roboto Bk"/>
                <a:ea typeface="Roboto Bk"/>
              </a:rPr>
              <a:t>Slijedite pravilo </a:t>
            </a:r>
            <a:r>
              <a:rPr altLang="en-US" dirty="0">
                <a:solidFill>
                  <a:srgbClr val="FF6600"/>
                </a:solidFill>
                <a:latin typeface="Roboto Bk"/>
                <a:ea typeface="Roboto Bk"/>
              </a:rPr>
              <a:t>30-70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8F2B048E-DE88-4BAD-9D50-3EAB74E20D0B}"/>
              </a:ext>
            </a:extLst>
          </p:cNvPr>
          <p:cNvSpPr/>
          <p:nvPr/>
        </p:nvSpPr>
        <p:spPr>
          <a:xfrm>
            <a:off x="6400800" y="4678363"/>
            <a:ext cx="2582863" cy="1639887"/>
          </a:xfrm>
          <a:custGeom>
            <a:avLst/>
            <a:gdLst>
              <a:gd name="connsiteX0" fmla="*/ 1916723 w 3833446"/>
              <a:gd name="connsiteY0" fmla="*/ 0 h 2234041"/>
              <a:gd name="connsiteX1" fmla="*/ 2240012 w 3833446"/>
              <a:gd name="connsiteY1" fmla="*/ 133911 h 2234041"/>
              <a:gd name="connsiteX2" fmla="*/ 2285446 w 3833446"/>
              <a:gd name="connsiteY2" fmla="*/ 188977 h 2234041"/>
              <a:gd name="connsiteX3" fmla="*/ 2298017 w 3833446"/>
              <a:gd name="connsiteY3" fmla="*/ 205584 h 2234041"/>
              <a:gd name="connsiteX4" fmla="*/ 3833446 w 3833446"/>
              <a:gd name="connsiteY4" fmla="*/ 2234041 h 2234041"/>
              <a:gd name="connsiteX5" fmla="*/ 0 w 3833446"/>
              <a:gd name="connsiteY5" fmla="*/ 2234041 h 2234041"/>
              <a:gd name="connsiteX6" fmla="*/ 1535429 w 3833446"/>
              <a:gd name="connsiteY6" fmla="*/ 205584 h 2234041"/>
              <a:gd name="connsiteX7" fmla="*/ 1548000 w 3833446"/>
              <a:gd name="connsiteY7" fmla="*/ 188977 h 2234041"/>
              <a:gd name="connsiteX8" fmla="*/ 1593434 w 3833446"/>
              <a:gd name="connsiteY8" fmla="*/ 133911 h 2234041"/>
              <a:gd name="connsiteX9" fmla="*/ 1916723 w 3833446"/>
              <a:gd name="connsiteY9" fmla="*/ 0 h 2234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33446" h="2234041">
                <a:moveTo>
                  <a:pt x="1916723" y="0"/>
                </a:moveTo>
                <a:cubicBezTo>
                  <a:pt x="2042976" y="0"/>
                  <a:pt x="2157276" y="51174"/>
                  <a:pt x="2240012" y="133911"/>
                </a:cubicBezTo>
                <a:lnTo>
                  <a:pt x="2285446" y="188977"/>
                </a:lnTo>
                <a:lnTo>
                  <a:pt x="2298017" y="205584"/>
                </a:lnTo>
                <a:lnTo>
                  <a:pt x="3833446" y="2234041"/>
                </a:lnTo>
                <a:lnTo>
                  <a:pt x="0" y="2234041"/>
                </a:lnTo>
                <a:lnTo>
                  <a:pt x="1535429" y="205584"/>
                </a:lnTo>
                <a:lnTo>
                  <a:pt x="1548000" y="188977"/>
                </a:lnTo>
                <a:lnTo>
                  <a:pt x="1593434" y="133911"/>
                </a:lnTo>
                <a:cubicBezTo>
                  <a:pt x="1676171" y="51174"/>
                  <a:pt x="1790471" y="0"/>
                  <a:pt x="1916723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ea typeface="Roboto Lt" pitchFamily="2" charset="0"/>
            </a:endParaRP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BB7E9689-D971-4197-AC1B-5F440E148E2A}"/>
              </a:ext>
            </a:extLst>
          </p:cNvPr>
          <p:cNvSpPr/>
          <p:nvPr/>
        </p:nvSpPr>
        <p:spPr>
          <a:xfrm>
            <a:off x="7004050" y="3114675"/>
            <a:ext cx="4570413" cy="3214688"/>
          </a:xfrm>
          <a:custGeom>
            <a:avLst/>
            <a:gdLst>
              <a:gd name="connsiteX0" fmla="*/ 1916723 w 3833446"/>
              <a:gd name="connsiteY0" fmla="*/ 0 h 2234041"/>
              <a:gd name="connsiteX1" fmla="*/ 2240012 w 3833446"/>
              <a:gd name="connsiteY1" fmla="*/ 133911 h 2234041"/>
              <a:gd name="connsiteX2" fmla="*/ 2285446 w 3833446"/>
              <a:gd name="connsiteY2" fmla="*/ 188977 h 2234041"/>
              <a:gd name="connsiteX3" fmla="*/ 2298017 w 3833446"/>
              <a:gd name="connsiteY3" fmla="*/ 205584 h 2234041"/>
              <a:gd name="connsiteX4" fmla="*/ 3833446 w 3833446"/>
              <a:gd name="connsiteY4" fmla="*/ 2234041 h 2234041"/>
              <a:gd name="connsiteX5" fmla="*/ 0 w 3833446"/>
              <a:gd name="connsiteY5" fmla="*/ 2234041 h 2234041"/>
              <a:gd name="connsiteX6" fmla="*/ 1535429 w 3833446"/>
              <a:gd name="connsiteY6" fmla="*/ 205584 h 2234041"/>
              <a:gd name="connsiteX7" fmla="*/ 1548000 w 3833446"/>
              <a:gd name="connsiteY7" fmla="*/ 188977 h 2234041"/>
              <a:gd name="connsiteX8" fmla="*/ 1593434 w 3833446"/>
              <a:gd name="connsiteY8" fmla="*/ 133911 h 2234041"/>
              <a:gd name="connsiteX9" fmla="*/ 1916723 w 3833446"/>
              <a:gd name="connsiteY9" fmla="*/ 0 h 2234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33446" h="2234041">
                <a:moveTo>
                  <a:pt x="1916723" y="0"/>
                </a:moveTo>
                <a:cubicBezTo>
                  <a:pt x="2042976" y="0"/>
                  <a:pt x="2157276" y="51174"/>
                  <a:pt x="2240012" y="133911"/>
                </a:cubicBezTo>
                <a:lnTo>
                  <a:pt x="2285446" y="188977"/>
                </a:lnTo>
                <a:lnTo>
                  <a:pt x="2298017" y="205584"/>
                </a:lnTo>
                <a:lnTo>
                  <a:pt x="3833446" y="2234041"/>
                </a:lnTo>
                <a:lnTo>
                  <a:pt x="0" y="2234041"/>
                </a:lnTo>
                <a:lnTo>
                  <a:pt x="1535429" y="205584"/>
                </a:lnTo>
                <a:lnTo>
                  <a:pt x="1548000" y="188977"/>
                </a:lnTo>
                <a:lnTo>
                  <a:pt x="1593434" y="133911"/>
                </a:lnTo>
                <a:cubicBezTo>
                  <a:pt x="1676171" y="51174"/>
                  <a:pt x="1790471" y="0"/>
                  <a:pt x="1916723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ea typeface="Roboto Lt" pitchFamily="2" charset="0"/>
            </a:endParaRPr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14FAC94C-A3C6-42C8-8675-FC592EA7CD5F}"/>
              </a:ext>
            </a:extLst>
          </p:cNvPr>
          <p:cNvSpPr/>
          <p:nvPr/>
        </p:nvSpPr>
        <p:spPr>
          <a:xfrm>
            <a:off x="7134225" y="3114675"/>
            <a:ext cx="4570413" cy="3214688"/>
          </a:xfrm>
          <a:custGeom>
            <a:avLst/>
            <a:gdLst>
              <a:gd name="connsiteX0" fmla="*/ 1916723 w 3833446"/>
              <a:gd name="connsiteY0" fmla="*/ 0 h 2234041"/>
              <a:gd name="connsiteX1" fmla="*/ 2240012 w 3833446"/>
              <a:gd name="connsiteY1" fmla="*/ 133911 h 2234041"/>
              <a:gd name="connsiteX2" fmla="*/ 2285446 w 3833446"/>
              <a:gd name="connsiteY2" fmla="*/ 188977 h 2234041"/>
              <a:gd name="connsiteX3" fmla="*/ 2298017 w 3833446"/>
              <a:gd name="connsiteY3" fmla="*/ 205584 h 2234041"/>
              <a:gd name="connsiteX4" fmla="*/ 3833446 w 3833446"/>
              <a:gd name="connsiteY4" fmla="*/ 2234041 h 2234041"/>
              <a:gd name="connsiteX5" fmla="*/ 0 w 3833446"/>
              <a:gd name="connsiteY5" fmla="*/ 2234041 h 2234041"/>
              <a:gd name="connsiteX6" fmla="*/ 1535429 w 3833446"/>
              <a:gd name="connsiteY6" fmla="*/ 205584 h 2234041"/>
              <a:gd name="connsiteX7" fmla="*/ 1548000 w 3833446"/>
              <a:gd name="connsiteY7" fmla="*/ 188977 h 2234041"/>
              <a:gd name="connsiteX8" fmla="*/ 1593434 w 3833446"/>
              <a:gd name="connsiteY8" fmla="*/ 133911 h 2234041"/>
              <a:gd name="connsiteX9" fmla="*/ 1916723 w 3833446"/>
              <a:gd name="connsiteY9" fmla="*/ 0 h 2234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33446" h="2234041">
                <a:moveTo>
                  <a:pt x="1916723" y="0"/>
                </a:moveTo>
                <a:cubicBezTo>
                  <a:pt x="2042976" y="0"/>
                  <a:pt x="2157276" y="51174"/>
                  <a:pt x="2240012" y="133911"/>
                </a:cubicBezTo>
                <a:lnTo>
                  <a:pt x="2285446" y="188977"/>
                </a:lnTo>
                <a:lnTo>
                  <a:pt x="2298017" y="205584"/>
                </a:lnTo>
                <a:lnTo>
                  <a:pt x="3833446" y="2234041"/>
                </a:lnTo>
                <a:lnTo>
                  <a:pt x="0" y="2234041"/>
                </a:lnTo>
                <a:lnTo>
                  <a:pt x="1535429" y="205584"/>
                </a:lnTo>
                <a:lnTo>
                  <a:pt x="1548000" y="188977"/>
                </a:lnTo>
                <a:lnTo>
                  <a:pt x="1593434" y="133911"/>
                </a:lnTo>
                <a:cubicBezTo>
                  <a:pt x="1676171" y="51174"/>
                  <a:pt x="1790471" y="0"/>
                  <a:pt x="19167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ea typeface="Roboto Lt" pitchFamily="2" charset="0"/>
            </a:endParaRP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F104C5E0-178C-4529-BBAA-C72E025C45F6}"/>
              </a:ext>
            </a:extLst>
          </p:cNvPr>
          <p:cNvSpPr/>
          <p:nvPr/>
        </p:nvSpPr>
        <p:spPr>
          <a:xfrm>
            <a:off x="6484938" y="4675188"/>
            <a:ext cx="2616200" cy="1630362"/>
          </a:xfrm>
          <a:custGeom>
            <a:avLst/>
            <a:gdLst>
              <a:gd name="connsiteX0" fmla="*/ 1916723 w 3833446"/>
              <a:gd name="connsiteY0" fmla="*/ 0 h 2234041"/>
              <a:gd name="connsiteX1" fmla="*/ 2240012 w 3833446"/>
              <a:gd name="connsiteY1" fmla="*/ 133911 h 2234041"/>
              <a:gd name="connsiteX2" fmla="*/ 2285446 w 3833446"/>
              <a:gd name="connsiteY2" fmla="*/ 188977 h 2234041"/>
              <a:gd name="connsiteX3" fmla="*/ 2298017 w 3833446"/>
              <a:gd name="connsiteY3" fmla="*/ 205584 h 2234041"/>
              <a:gd name="connsiteX4" fmla="*/ 3833446 w 3833446"/>
              <a:gd name="connsiteY4" fmla="*/ 2234041 h 2234041"/>
              <a:gd name="connsiteX5" fmla="*/ 0 w 3833446"/>
              <a:gd name="connsiteY5" fmla="*/ 2234041 h 2234041"/>
              <a:gd name="connsiteX6" fmla="*/ 1535429 w 3833446"/>
              <a:gd name="connsiteY6" fmla="*/ 205584 h 2234041"/>
              <a:gd name="connsiteX7" fmla="*/ 1548000 w 3833446"/>
              <a:gd name="connsiteY7" fmla="*/ 188977 h 2234041"/>
              <a:gd name="connsiteX8" fmla="*/ 1593434 w 3833446"/>
              <a:gd name="connsiteY8" fmla="*/ 133911 h 2234041"/>
              <a:gd name="connsiteX9" fmla="*/ 1916723 w 3833446"/>
              <a:gd name="connsiteY9" fmla="*/ 0 h 2234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33446" h="2234041">
                <a:moveTo>
                  <a:pt x="1916723" y="0"/>
                </a:moveTo>
                <a:cubicBezTo>
                  <a:pt x="2042976" y="0"/>
                  <a:pt x="2157276" y="51174"/>
                  <a:pt x="2240012" y="133911"/>
                </a:cubicBezTo>
                <a:lnTo>
                  <a:pt x="2285446" y="188977"/>
                </a:lnTo>
                <a:lnTo>
                  <a:pt x="2298017" y="205584"/>
                </a:lnTo>
                <a:lnTo>
                  <a:pt x="3833446" y="2234041"/>
                </a:lnTo>
                <a:lnTo>
                  <a:pt x="0" y="2234041"/>
                </a:lnTo>
                <a:lnTo>
                  <a:pt x="1535429" y="205584"/>
                </a:lnTo>
                <a:lnTo>
                  <a:pt x="1548000" y="188977"/>
                </a:lnTo>
                <a:lnTo>
                  <a:pt x="1593434" y="133911"/>
                </a:lnTo>
                <a:cubicBezTo>
                  <a:pt x="1676171" y="51174"/>
                  <a:pt x="1790471" y="0"/>
                  <a:pt x="191672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ea typeface="Roboto Lt" pitchFamily="2" charset="0"/>
            </a:endParaRPr>
          </a:p>
        </p:txBody>
      </p:sp>
      <p:sp>
        <p:nvSpPr>
          <p:cNvPr id="78855" name="Rectangle 44">
            <a:extLst>
              <a:ext uri="{FF2B5EF4-FFF2-40B4-BE49-F238E27FC236}">
                <a16:creationId xmlns:a16="http://schemas.microsoft.com/office/drawing/2014/main" id="{C9A201DC-7CDC-43CB-8A38-470907606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1238" y="4959350"/>
            <a:ext cx="9096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Lt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Lt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1"/>
                </a:solidFill>
                <a:latin typeface="Roboto Bk"/>
                <a:ea typeface="Roboto Bk"/>
                <a:cs typeface="Roboto Bk"/>
              </a:rPr>
              <a:t>30%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C25F763-8212-4836-91C8-BBDD978DD924}"/>
              </a:ext>
            </a:extLst>
          </p:cNvPr>
          <p:cNvCxnSpPr/>
          <p:nvPr/>
        </p:nvCxnSpPr>
        <p:spPr>
          <a:xfrm flipH="1">
            <a:off x="7354888" y="5451475"/>
            <a:ext cx="836612" cy="0"/>
          </a:xfrm>
          <a:prstGeom prst="line">
            <a:avLst/>
          </a:prstGeom>
          <a:ln>
            <a:solidFill>
              <a:srgbClr val="66C0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857" name="Rectangle 50">
            <a:extLst>
              <a:ext uri="{FF2B5EF4-FFF2-40B4-BE49-F238E27FC236}">
                <a16:creationId xmlns:a16="http://schemas.microsoft.com/office/drawing/2014/main" id="{C3B4CB8C-D46A-42A0-965D-FE692C6D0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4588" y="3613150"/>
            <a:ext cx="12652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Lt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Lt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>
                <a:solidFill>
                  <a:schemeClr val="bg1"/>
                </a:solidFill>
                <a:latin typeface="Roboto Bk"/>
                <a:ea typeface="Roboto Bk"/>
                <a:cs typeface="Roboto Bk"/>
              </a:rPr>
              <a:t>70%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CEC0D3F-1211-48E2-9E19-6BAF7571AF84}"/>
              </a:ext>
            </a:extLst>
          </p:cNvPr>
          <p:cNvCxnSpPr/>
          <p:nvPr/>
        </p:nvCxnSpPr>
        <p:spPr>
          <a:xfrm flipH="1">
            <a:off x="8993188" y="4383088"/>
            <a:ext cx="838200" cy="0"/>
          </a:xfrm>
          <a:prstGeom prst="line">
            <a:avLst/>
          </a:prstGeom>
          <a:ln>
            <a:solidFill>
              <a:srgbClr val="B5DF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18245F20-09CE-49CF-A0F1-0D0F80DED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2433638"/>
            <a:ext cx="5613400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Lt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Lt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accent2"/>
                </a:solidFill>
                <a:latin typeface="Roboto Bk"/>
                <a:ea typeface="Roboto Bk"/>
                <a:cs typeface="Roboto Bk"/>
              </a:rPr>
              <a:t>30% PROMOTI</a:t>
            </a:r>
            <a:r>
              <a:rPr lang="hr-HR" altLang="en-US" sz="1600" dirty="0">
                <a:solidFill>
                  <a:schemeClr val="accent2"/>
                </a:solidFill>
                <a:latin typeface="Roboto Bk"/>
                <a:ea typeface="Roboto Bk"/>
                <a:cs typeface="Roboto Bk"/>
              </a:rPr>
              <a:t>VNOG SADRŽAJA</a:t>
            </a:r>
            <a:br>
              <a:rPr lang="en-US" altLang="en-US" sz="1400" dirty="0">
                <a:solidFill>
                  <a:schemeClr val="bg1"/>
                </a:solidFill>
                <a:ea typeface="Roboto Lt"/>
                <a:cs typeface="Roboto Lt"/>
              </a:rPr>
            </a:br>
            <a:endParaRPr lang="en-US" altLang="en-US" sz="1200" dirty="0">
              <a:solidFill>
                <a:srgbClr val="7F7F7F"/>
              </a:solidFill>
              <a:ea typeface="Roboto Lt"/>
              <a:cs typeface="Roboto Lt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C1CBF92-E46B-47A8-88A3-A015E4E4D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550" y="3076575"/>
            <a:ext cx="4313238" cy="656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Lt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Lt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A1C302"/>
                </a:solidFill>
                <a:latin typeface="Roboto Bk"/>
                <a:ea typeface="Roboto Bk"/>
                <a:cs typeface="Roboto Bk"/>
              </a:rPr>
              <a:t>70% </a:t>
            </a:r>
            <a:r>
              <a:rPr lang="hr-HR" altLang="en-US" sz="1600" dirty="0">
                <a:solidFill>
                  <a:srgbClr val="A1C302"/>
                </a:solidFill>
                <a:latin typeface="Roboto Bk"/>
                <a:ea typeface="Roboto Bk"/>
                <a:cs typeface="Roboto Bk"/>
              </a:rPr>
              <a:t>SADRŽAJA KOJI ANGAŽIRA I KORISTI/ZANIMA PUBLIKU</a:t>
            </a:r>
            <a:endParaRPr lang="en-US" altLang="en-US" sz="1200" dirty="0">
              <a:solidFill>
                <a:srgbClr val="7F7F7F"/>
              </a:solidFill>
              <a:ea typeface="Roboto Lt"/>
              <a:cs typeface="Roboto Lt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6319EB1-CE4E-4996-B0DC-37ED8A84D414}"/>
              </a:ext>
            </a:extLst>
          </p:cNvPr>
          <p:cNvGrpSpPr/>
          <p:nvPr/>
        </p:nvGrpSpPr>
        <p:grpSpPr>
          <a:xfrm>
            <a:off x="7977461" y="1674157"/>
            <a:ext cx="2833409" cy="1151947"/>
            <a:chOff x="3569395" y="3297146"/>
            <a:chExt cx="589086" cy="239498"/>
          </a:xfrm>
          <a:solidFill>
            <a:srgbClr val="A29F9F"/>
          </a:solidFill>
        </p:grpSpPr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D6615179-AC0D-48FB-9180-2F754A6F8BB5}"/>
                </a:ext>
              </a:extLst>
            </p:cNvPr>
            <p:cNvSpPr/>
            <p:nvPr/>
          </p:nvSpPr>
          <p:spPr>
            <a:xfrm>
              <a:off x="3569395" y="3297146"/>
              <a:ext cx="589086" cy="206062"/>
            </a:xfrm>
            <a:prstGeom prst="roundRect">
              <a:avLst>
                <a:gd name="adj" fmla="val 10650"/>
              </a:avLst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>
                <a:ea typeface="Roboto Lt" pitchFamily="2" charset="0"/>
              </a:endParaRPr>
            </a:p>
          </p:txBody>
        </p:sp>
        <p:sp>
          <p:nvSpPr>
            <p:cNvPr id="78" name="Isosceles Triangle 77">
              <a:extLst>
                <a:ext uri="{FF2B5EF4-FFF2-40B4-BE49-F238E27FC236}">
                  <a16:creationId xmlns:a16="http://schemas.microsoft.com/office/drawing/2014/main" id="{A8934D05-3C62-4386-BFCE-A70F4BAD5183}"/>
                </a:ext>
              </a:extLst>
            </p:cNvPr>
            <p:cNvSpPr/>
            <p:nvPr/>
          </p:nvSpPr>
          <p:spPr>
            <a:xfrm rot="10800000">
              <a:off x="3827903" y="3500361"/>
              <a:ext cx="72069" cy="36283"/>
            </a:xfrm>
            <a:prstGeom prst="triangl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78862" name="TextBox 83">
            <a:extLst>
              <a:ext uri="{FF2B5EF4-FFF2-40B4-BE49-F238E27FC236}">
                <a16:creationId xmlns:a16="http://schemas.microsoft.com/office/drawing/2014/main" id="{0A47486C-C967-460A-9645-EACD91113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2450" y="2012950"/>
            <a:ext cx="25257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Roboto 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Roboto Lt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boto Lt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 Lt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en-US" sz="1200" dirty="0">
                <a:solidFill>
                  <a:schemeClr val="bg1"/>
                </a:solidFill>
                <a:ea typeface="Roboto Lt"/>
                <a:cs typeface="Roboto Lt"/>
              </a:rPr>
              <a:t>Ovo nije o vama i vašoj ponudi</a:t>
            </a:r>
            <a:r>
              <a:rPr lang="en-US" altLang="en-US" sz="1200" dirty="0">
                <a:solidFill>
                  <a:schemeClr val="bg1"/>
                </a:solidFill>
                <a:ea typeface="Roboto Lt"/>
                <a:cs typeface="Roboto 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69726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period content">
            <a:extLst>
              <a:ext uri="{FF2B5EF4-FFF2-40B4-BE49-F238E27FC236}">
                <a16:creationId xmlns:a16="http://schemas.microsoft.com/office/drawing/2014/main" id="{FF9817D1-B2B3-4032-81B7-68791896B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0"/>
            <a:ext cx="10906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6314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4E1207-5E1E-44FE-B286-659CD604096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F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956FAD-E7EB-4516-95C3-9B2D4CC1B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225" y="0"/>
            <a:ext cx="5424488" cy="6088711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42CC8A-9994-49B2-B439-F8859E58D7FB}"/>
              </a:ext>
            </a:extLst>
          </p:cNvPr>
          <p:cNvSpPr txBox="1"/>
          <p:nvPr/>
        </p:nvSpPr>
        <p:spPr>
          <a:xfrm>
            <a:off x="4801394" y="2774950"/>
            <a:ext cx="170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chemeClr val="bg1"/>
                </a:solidFill>
              </a:rPr>
              <a:t>Prodaja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027E57-CDA1-4DA2-A206-0732589A4AB5}"/>
              </a:ext>
            </a:extLst>
          </p:cNvPr>
          <p:cNvSpPr txBox="1"/>
          <p:nvPr/>
        </p:nvSpPr>
        <p:spPr>
          <a:xfrm>
            <a:off x="4731544" y="5943600"/>
            <a:ext cx="170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b="1" dirty="0"/>
              <a:t>Kupci</a:t>
            </a:r>
            <a:endParaRPr lang="en-GB" sz="3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FC61A3-D01E-48DB-8278-5CDE0401A9B9}"/>
              </a:ext>
            </a:extLst>
          </p:cNvPr>
          <p:cNvSpPr txBox="1"/>
          <p:nvPr/>
        </p:nvSpPr>
        <p:spPr>
          <a:xfrm>
            <a:off x="8649097" y="996950"/>
            <a:ext cx="170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>
                <a:solidFill>
                  <a:srgbClr val="F5C16B"/>
                </a:solidFill>
              </a:rPr>
              <a:t>Privući</a:t>
            </a:r>
            <a:endParaRPr lang="en-GB" sz="3600" dirty="0">
              <a:solidFill>
                <a:srgbClr val="F5C16B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6966E1-B1B1-4721-BA12-9CA47255FA79}"/>
              </a:ext>
            </a:extLst>
          </p:cNvPr>
          <p:cNvSpPr txBox="1"/>
          <p:nvPr/>
        </p:nvSpPr>
        <p:spPr>
          <a:xfrm>
            <a:off x="8649096" y="3044355"/>
            <a:ext cx="2330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>
                <a:solidFill>
                  <a:srgbClr val="00BEA5"/>
                </a:solidFill>
              </a:rPr>
              <a:t>Angažirati</a:t>
            </a:r>
            <a:endParaRPr lang="en-GB" sz="3600" dirty="0">
              <a:solidFill>
                <a:srgbClr val="00BEA5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2D3556-0B8C-43C3-AA84-9546869CF059}"/>
              </a:ext>
            </a:extLst>
          </p:cNvPr>
          <p:cNvSpPr txBox="1"/>
          <p:nvPr/>
        </p:nvSpPr>
        <p:spPr>
          <a:xfrm>
            <a:off x="8818363" y="5880100"/>
            <a:ext cx="1991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>
                <a:solidFill>
                  <a:srgbClr val="FF7A59"/>
                </a:solidFill>
              </a:rPr>
              <a:t>Oduševiti</a:t>
            </a:r>
            <a:endParaRPr lang="en-GB" sz="3600" dirty="0">
              <a:solidFill>
                <a:srgbClr val="FF7A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61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DC17C227-936D-417E-A463-EB391260B227}"/>
              </a:ext>
            </a:extLst>
          </p:cNvPr>
          <p:cNvGrpSpPr/>
          <p:nvPr/>
        </p:nvGrpSpPr>
        <p:grpSpPr>
          <a:xfrm>
            <a:off x="1028700" y="552450"/>
            <a:ext cx="9918700" cy="5226050"/>
            <a:chOff x="0" y="9525"/>
            <a:chExt cx="6254750" cy="34194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D83C82F-842D-4058-8AFF-C9F4CBF311B9}"/>
                </a:ext>
              </a:extLst>
            </p:cNvPr>
            <p:cNvSpPr/>
            <p:nvPr/>
          </p:nvSpPr>
          <p:spPr>
            <a:xfrm>
              <a:off x="0" y="9525"/>
              <a:ext cx="6254750" cy="34194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D51B5A8-E572-4F39-85F9-76FBCD0EAA03}"/>
                </a:ext>
              </a:extLst>
            </p:cNvPr>
            <p:cNvSpPr/>
            <p:nvPr/>
          </p:nvSpPr>
          <p:spPr>
            <a:xfrm>
              <a:off x="119063" y="1422400"/>
              <a:ext cx="1905000" cy="18034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dirty="0"/>
                <a:t>Blog</a:t>
              </a:r>
            </a:p>
            <a:p>
              <a:pPr algn="ctr"/>
              <a:r>
                <a:rPr lang="hr-HR" dirty="0"/>
                <a:t>SEM</a:t>
              </a:r>
            </a:p>
            <a:p>
              <a:pPr algn="ctr"/>
              <a:r>
                <a:rPr lang="hr-HR" dirty="0"/>
                <a:t>Društvene mreže</a:t>
              </a:r>
              <a:endParaRPr lang="en-GB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1B2B6E9-2F0C-4D14-A430-342E9B251A6A}"/>
                </a:ext>
              </a:extLst>
            </p:cNvPr>
            <p:cNvSpPr/>
            <p:nvPr/>
          </p:nvSpPr>
          <p:spPr>
            <a:xfrm>
              <a:off x="2177256" y="1492250"/>
              <a:ext cx="1905000" cy="18034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dirty="0"/>
                <a:t>Email</a:t>
              </a:r>
            </a:p>
            <a:p>
              <a:pPr algn="ctr"/>
              <a:r>
                <a:rPr lang="hr-HR" dirty="0"/>
                <a:t>Remarketing</a:t>
              </a:r>
            </a:p>
            <a:p>
              <a:pPr algn="ctr"/>
              <a:r>
                <a:rPr lang="hr-HR" dirty="0"/>
                <a:t>Društvene mreže</a:t>
              </a:r>
            </a:p>
            <a:p>
              <a:pPr algn="ctr"/>
              <a:r>
                <a:rPr lang="hr-HR" dirty="0"/>
                <a:t>Prodaja</a:t>
              </a:r>
              <a:endParaRPr lang="en-GB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2176C53-A090-4DD7-92EB-C3EF69A2CEEB}"/>
                </a:ext>
              </a:extLst>
            </p:cNvPr>
            <p:cNvSpPr/>
            <p:nvPr/>
          </p:nvSpPr>
          <p:spPr>
            <a:xfrm>
              <a:off x="4235450" y="1422400"/>
              <a:ext cx="1905000" cy="18034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dirty="0"/>
                <a:t>Email</a:t>
              </a:r>
            </a:p>
            <a:p>
              <a:pPr algn="ctr"/>
              <a:r>
                <a:rPr lang="hr-HR" dirty="0"/>
                <a:t>Remarketing</a:t>
              </a:r>
            </a:p>
            <a:p>
              <a:pPr algn="ctr"/>
              <a:r>
                <a:rPr lang="hr-HR" dirty="0"/>
                <a:t>Znanje</a:t>
              </a:r>
            </a:p>
            <a:p>
              <a:pPr algn="ctr"/>
              <a:r>
                <a:rPr lang="hr-HR" dirty="0"/>
                <a:t>Live Chat</a:t>
              </a:r>
            </a:p>
            <a:p>
              <a:pPr algn="ctr"/>
              <a:r>
                <a:rPr lang="hr-HR" dirty="0"/>
                <a:t>Programi vjernosti</a:t>
              </a:r>
              <a:endParaRPr lang="en-GB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43410CD-2E12-455E-A94D-7C7C4E010E6C}"/>
                </a:ext>
              </a:extLst>
            </p:cNvPr>
            <p:cNvSpPr txBox="1"/>
            <p:nvPr/>
          </p:nvSpPr>
          <p:spPr>
            <a:xfrm>
              <a:off x="558800" y="952500"/>
              <a:ext cx="12128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Privući</a:t>
              </a:r>
              <a:endParaRPr lang="en-GB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84443E7-BF2A-48D5-BC7A-A2B1E23BBAD6}"/>
                </a:ext>
              </a:extLst>
            </p:cNvPr>
            <p:cNvSpPr txBox="1"/>
            <p:nvPr/>
          </p:nvSpPr>
          <p:spPr>
            <a:xfrm>
              <a:off x="2686050" y="914400"/>
              <a:ext cx="12128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Angažirati</a:t>
              </a:r>
              <a:endParaRPr lang="en-GB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E75F859-FF15-4D0F-8515-26EF950A5911}"/>
                </a:ext>
              </a:extLst>
            </p:cNvPr>
            <p:cNvSpPr txBox="1"/>
            <p:nvPr/>
          </p:nvSpPr>
          <p:spPr>
            <a:xfrm>
              <a:off x="4813300" y="914400"/>
              <a:ext cx="12128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Oduševiti</a:t>
              </a:r>
              <a:endParaRPr lang="en-GB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A7805AC-976F-4C9B-BC8E-F992E56FFC4D}"/>
                </a:ext>
              </a:extLst>
            </p:cNvPr>
            <p:cNvSpPr txBox="1"/>
            <p:nvPr/>
          </p:nvSpPr>
          <p:spPr>
            <a:xfrm>
              <a:off x="1077913" y="73581"/>
              <a:ext cx="4261646" cy="237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Marketing kanali za svaku fazu</a:t>
              </a:r>
              <a:endParaRPr lang="en-GB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25863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05BEAA-8367-4968-B61D-B7854DDB5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6106" y="1247775"/>
            <a:ext cx="7450006" cy="496252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FE319F4-70B5-462A-80BF-F54B9AAD432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hr-HR" dirty="0"/>
              <a:t>Buzzsumo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71883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A39AF0-000C-4594-B33F-F6D6D1A8B8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65" t="19166" r="24271" b="6297"/>
          <a:stretch/>
        </p:blipFill>
        <p:spPr>
          <a:xfrm>
            <a:off x="0" y="95250"/>
            <a:ext cx="3562902" cy="2825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F49DBD-B286-40F9-AFC2-7B1A12CDD6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43" t="16666" r="31094" b="5926"/>
          <a:stretch/>
        </p:blipFill>
        <p:spPr>
          <a:xfrm>
            <a:off x="3838576" y="36103"/>
            <a:ext cx="2673900" cy="2980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E63BAF-5BF5-4812-8867-D21957C1A7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365" t="14815" r="31824" b="5740"/>
          <a:stretch/>
        </p:blipFill>
        <p:spPr>
          <a:xfrm>
            <a:off x="6788150" y="36103"/>
            <a:ext cx="2609850" cy="30843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5B2820-E27E-4B61-AE98-E9CE6C98A0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156" t="20463" r="30625" b="13519"/>
          <a:stretch/>
        </p:blipFill>
        <p:spPr>
          <a:xfrm>
            <a:off x="0" y="3016609"/>
            <a:ext cx="4018767" cy="38052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73B3C6-F95F-474F-A4BB-0622E6E617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104" t="17008" r="31405" b="20215"/>
          <a:stretch/>
        </p:blipFill>
        <p:spPr>
          <a:xfrm>
            <a:off x="4241800" y="3120471"/>
            <a:ext cx="4064000" cy="37285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11E04D-ADA9-4CC8-9460-0701048B390A}"/>
              </a:ext>
            </a:extLst>
          </p:cNvPr>
          <p:cNvSpPr txBox="1"/>
          <p:nvPr/>
        </p:nvSpPr>
        <p:spPr>
          <a:xfrm>
            <a:off x="9074150" y="4921250"/>
            <a:ext cx="2609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coschedule.com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2354093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4">
            <a:extLst>
              <a:ext uri="{FF2B5EF4-FFF2-40B4-BE49-F238E27FC236}">
                <a16:creationId xmlns:a16="http://schemas.microsoft.com/office/drawing/2014/main" id="{378FB8A4-A94A-4647-88F3-58F08F9801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6400" y="631825"/>
            <a:ext cx="10515600" cy="750888"/>
          </a:xfrm>
        </p:spPr>
        <p:txBody>
          <a:bodyPr/>
          <a:lstStyle/>
          <a:p>
            <a:pPr eaLnBrk="1" hangingPunct="1"/>
            <a:r>
              <a:rPr altLang="en-US" dirty="0">
                <a:solidFill>
                  <a:srgbClr val="FF6600"/>
                </a:solidFill>
                <a:latin typeface="Roboto Bk"/>
                <a:ea typeface="Roboto Bk"/>
              </a:rPr>
              <a:t>Check</a:t>
            </a:r>
            <a:r>
              <a:rPr lang="hr-HR" altLang="en-US" dirty="0">
                <a:solidFill>
                  <a:srgbClr val="FF6600"/>
                </a:solidFill>
                <a:latin typeface="Roboto Bk"/>
                <a:ea typeface="Roboto Bk"/>
              </a:rPr>
              <a:t> </a:t>
            </a:r>
            <a:r>
              <a:rPr altLang="en-US" dirty="0">
                <a:solidFill>
                  <a:srgbClr val="FF6600"/>
                </a:solidFill>
                <a:latin typeface="Roboto Bk"/>
                <a:ea typeface="Roboto Bk"/>
              </a:rPr>
              <a:t>list</a:t>
            </a:r>
            <a:r>
              <a:rPr lang="hr-HR" altLang="en-US" dirty="0">
                <a:solidFill>
                  <a:srgbClr val="FF6600"/>
                </a:solidFill>
                <a:latin typeface="Roboto Bk"/>
                <a:ea typeface="Roboto Bk"/>
              </a:rPr>
              <a:t>a</a:t>
            </a:r>
            <a:endParaRPr altLang="en-US" sz="1600" dirty="0">
              <a:latin typeface="Roboto Bk"/>
              <a:ea typeface="Roboto Bk"/>
            </a:endParaRPr>
          </a:p>
        </p:txBody>
      </p:sp>
      <p:sp>
        <p:nvSpPr>
          <p:cNvPr id="80899" name="Rectangle 5">
            <a:extLst>
              <a:ext uri="{FF2B5EF4-FFF2-40B4-BE49-F238E27FC236}">
                <a16:creationId xmlns:a16="http://schemas.microsoft.com/office/drawing/2014/main" id="{7E90F098-90D8-40FE-9A4A-7301B5C96D4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1641475"/>
            <a:ext cx="5181600" cy="4225925"/>
          </a:xfrm>
        </p:spPr>
        <p:txBody>
          <a:bodyPr/>
          <a:lstStyle/>
          <a:p>
            <a:pPr eaLnBrk="1" hangingPunct="1"/>
            <a:r>
              <a:rPr lang="hr-HR" altLang="en-US" sz="2400" dirty="0"/>
              <a:t>Privlači li moj naslov pozornost</a:t>
            </a:r>
            <a:r>
              <a:rPr lang="en-US" altLang="en-US" sz="2400" dirty="0"/>
              <a:t>?</a:t>
            </a:r>
          </a:p>
          <a:p>
            <a:pPr eaLnBrk="1" hangingPunct="1"/>
            <a:r>
              <a:rPr lang="hr-HR" altLang="en-US" sz="2400" dirty="0"/>
              <a:t>Ima li moj sadržaj neku poruku</a:t>
            </a:r>
            <a:r>
              <a:rPr lang="en-US" altLang="en-US" sz="2400" dirty="0"/>
              <a:t>?</a:t>
            </a:r>
          </a:p>
          <a:p>
            <a:pPr eaLnBrk="1" hangingPunct="1"/>
            <a:r>
              <a:rPr lang="hr-HR" altLang="en-US" sz="2400" dirty="0"/>
              <a:t>Imam li </a:t>
            </a:r>
            <a:r>
              <a:rPr lang="en-US" altLang="en-US" sz="2400" dirty="0"/>
              <a:t>CTA?</a:t>
            </a:r>
          </a:p>
          <a:p>
            <a:pPr eaLnBrk="1" hangingPunct="1"/>
            <a:r>
              <a:rPr lang="hr-HR" altLang="en-US" sz="2400" dirty="0"/>
              <a:t>Je li moj sadržaj koristan</a:t>
            </a:r>
            <a:r>
              <a:rPr lang="en-US" altLang="en-US" sz="2400" dirty="0"/>
              <a:t>?</a:t>
            </a:r>
          </a:p>
          <a:p>
            <a:pPr eaLnBrk="1" hangingPunct="1"/>
            <a:r>
              <a:rPr lang="hr-HR" altLang="en-US" sz="2400" dirty="0"/>
              <a:t>Je li moj sadržaj bez grešaka</a:t>
            </a:r>
            <a:r>
              <a:rPr lang="en-US" altLang="en-US" sz="2400" dirty="0"/>
              <a:t>?</a:t>
            </a:r>
          </a:p>
          <a:p>
            <a:pPr eaLnBrk="1" hangingPunct="1"/>
            <a:r>
              <a:rPr lang="hr-HR" altLang="en-US" sz="2400" dirty="0"/>
              <a:t>Je li moj sadržaj vizualno zanimljiv il ije samo gomila teksta</a:t>
            </a:r>
            <a:r>
              <a:rPr lang="en-US" altLang="en-US" sz="2400" dirty="0"/>
              <a:t>?</a:t>
            </a:r>
          </a:p>
          <a:p>
            <a:pPr eaLnBrk="1" hangingPunct="1"/>
            <a:r>
              <a:rPr lang="hr-HR" altLang="en-US" sz="2400" dirty="0"/>
              <a:t>Jesam li uključio slike/video?</a:t>
            </a:r>
            <a:endParaRPr lang="en-US" altLang="en-US" sz="2400" dirty="0"/>
          </a:p>
        </p:txBody>
      </p:sp>
      <p:pic>
        <p:nvPicPr>
          <p:cNvPr id="80900" name="Picture 7" descr="file0001252377714">
            <a:extLst>
              <a:ext uri="{FF2B5EF4-FFF2-40B4-BE49-F238E27FC236}">
                <a16:creationId xmlns:a16="http://schemas.microsoft.com/office/drawing/2014/main" id="{A9DEF30A-1592-4459-950D-92AD54778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13" y="1635125"/>
            <a:ext cx="5389562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39198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8">
            <a:extLst>
              <a:ext uri="{FF2B5EF4-FFF2-40B4-BE49-F238E27FC236}">
                <a16:creationId xmlns:a16="http://schemas.microsoft.com/office/drawing/2014/main" id="{42C101CE-4179-43A8-8B47-4F6658C633B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87475" y="857250"/>
            <a:ext cx="9417050" cy="473075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r-HR" altLang="en-US" sz="3200" b="1" dirty="0">
                <a:latin typeface="Roboto Bk"/>
                <a:ea typeface="Roboto Bk"/>
              </a:rPr>
              <a:t>Ponovno korištenje sadržaja je </a:t>
            </a:r>
            <a:r>
              <a:rPr lang="hr-HR" altLang="en-US" sz="3200" b="1" dirty="0">
                <a:solidFill>
                  <a:srgbClr val="8AD135"/>
                </a:solidFill>
                <a:latin typeface="Roboto Bk"/>
                <a:ea typeface="Roboto Bk"/>
              </a:rPr>
              <a:t>više</a:t>
            </a:r>
            <a:r>
              <a:rPr altLang="en-US" sz="3200" b="1" dirty="0">
                <a:solidFill>
                  <a:srgbClr val="8AD135"/>
                </a:solidFill>
                <a:latin typeface="Roboto Bk"/>
                <a:ea typeface="Roboto Bk"/>
              </a:rPr>
              <a:t> </a:t>
            </a:r>
            <a:r>
              <a:rPr lang="hr-HR" altLang="en-US" sz="3200" b="1" dirty="0">
                <a:latin typeface="Roboto Bk"/>
                <a:ea typeface="Roboto Bk"/>
              </a:rPr>
              <a:t>od samo njegovog repostanja na različitim kanalima</a:t>
            </a:r>
            <a:r>
              <a:rPr altLang="en-US" sz="3200" b="1" dirty="0">
                <a:latin typeface="Roboto Bk"/>
                <a:ea typeface="Roboto Bk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6656186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88D16F-2598-4A5F-8788-057226195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85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601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table_digital_marketing_metrics">
            <a:extLst>
              <a:ext uri="{FF2B5EF4-FFF2-40B4-BE49-F238E27FC236}">
                <a16:creationId xmlns:a16="http://schemas.microsoft.com/office/drawing/2014/main" id="{F15EF78B-7D52-4111-9313-E8ABBF2A8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3729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E7C0F8-D286-4A47-8014-A1F2636FAA36}"/>
              </a:ext>
            </a:extLst>
          </p:cNvPr>
          <p:cNvSpPr txBox="1"/>
          <p:nvPr/>
        </p:nvSpPr>
        <p:spPr>
          <a:xfrm>
            <a:off x="651263" y="2368230"/>
            <a:ext cx="10255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hlinkClick r:id="rId3"/>
              </a:rPr>
              <a:t>https://www.youtube.com/watch?v=b5-GZwJgdrY</a:t>
            </a:r>
            <a:endParaRPr lang="hr-HR" sz="3600" b="1" dirty="0"/>
          </a:p>
          <a:p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8304008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337BCF-B171-43BF-ABF9-D1EB71763B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77" t="3333" r="9741" b="15278"/>
          <a:stretch/>
        </p:blipFill>
        <p:spPr>
          <a:xfrm>
            <a:off x="0" y="0"/>
            <a:ext cx="12291454" cy="696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430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Periodic Table 3500">
            <a:extLst>
              <a:ext uri="{FF2B5EF4-FFF2-40B4-BE49-F238E27FC236}">
                <a16:creationId xmlns:a16="http://schemas.microsoft.com/office/drawing/2014/main" id="{FE5DFFFF-A219-45A7-865A-1E76CCB56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49" y="-44455"/>
            <a:ext cx="9178925" cy="694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4831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2DC45-1CB6-4035-9BD4-DABDCD018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9641" y="1487055"/>
            <a:ext cx="3852718" cy="1200727"/>
          </a:xfrm>
        </p:spPr>
        <p:txBody>
          <a:bodyPr/>
          <a:lstStyle/>
          <a:p>
            <a:pPr algn="ctr"/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RAISE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 Youth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286922-C289-4527-B4DB-F006E5598F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75" y="491711"/>
            <a:ext cx="10519849" cy="7274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2851936-7884-4FF5-A86C-67D9707110D5}"/>
              </a:ext>
            </a:extLst>
          </p:cNvPr>
          <p:cNvSpPr txBox="1">
            <a:spLocks/>
          </p:cNvSpPr>
          <p:nvPr/>
        </p:nvSpPr>
        <p:spPr>
          <a:xfrm>
            <a:off x="175492" y="6123709"/>
            <a:ext cx="11619344" cy="6419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www.eeagrants.org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www.raise-youth.com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Projekt RAISE Youth financiran je od strane Islanda, Lihtenštajna i Norveške kroz Fondove Kraljevine Norveške i EGP-a. 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RAISE Youth project is funded by Iceland, Liechtenstein and Norway through the EEA and Norway Grants Fund for Youth Employment</a:t>
            </a:r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D2B7692-CA7E-482B-990C-CE8552A6C7E1}"/>
              </a:ext>
            </a:extLst>
          </p:cNvPr>
          <p:cNvSpPr txBox="1">
            <a:spLocks/>
          </p:cNvSpPr>
          <p:nvPr/>
        </p:nvSpPr>
        <p:spPr>
          <a:xfrm>
            <a:off x="4169641" y="2824290"/>
            <a:ext cx="1395268" cy="357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sz="1200" i="1" dirty="0">
                <a:latin typeface="Arial" panose="020B0604020202020204" pitchFamily="34" charset="0"/>
                <a:cs typeface="Arial" panose="020B0604020202020204" pitchFamily="34" charset="0"/>
              </a:rPr>
              <a:t>Projekt provodi: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5281E58-A00E-493F-A7BE-6CC28EB6C841}"/>
              </a:ext>
            </a:extLst>
          </p:cNvPr>
          <p:cNvSpPr txBox="1">
            <a:spLocks/>
          </p:cNvSpPr>
          <p:nvPr/>
        </p:nvSpPr>
        <p:spPr>
          <a:xfrm>
            <a:off x="6557819" y="2828636"/>
            <a:ext cx="1395268" cy="357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sz="1200" i="1" dirty="0">
                <a:latin typeface="Arial" panose="020B0604020202020204" pitchFamily="34" charset="0"/>
                <a:cs typeface="Arial" panose="020B0604020202020204" pitchFamily="34" charset="0"/>
              </a:rPr>
              <a:t>U suradnji s: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425A39-8334-4706-9069-6954CD6C24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53" b="25130"/>
          <a:stretch/>
        </p:blipFill>
        <p:spPr>
          <a:xfrm>
            <a:off x="6205971" y="3244546"/>
            <a:ext cx="2216150" cy="10619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24DB2A-5A8E-4018-A629-5E9DD33A0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3673" y="3132851"/>
            <a:ext cx="1411235" cy="120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95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49C90-B2E6-4055-B865-CC25ADE01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Što je zapravo content marketing?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E3BFEB-6397-4470-B605-9D1881C0FBA5}"/>
              </a:ext>
            </a:extLst>
          </p:cNvPr>
          <p:cNvSpPr txBox="1"/>
          <p:nvPr/>
        </p:nvSpPr>
        <p:spPr>
          <a:xfrm>
            <a:off x="3512820" y="2225040"/>
            <a:ext cx="3697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Content marketing je strateški marketinški pristup koji je fokusiran na stavaranje i distribuciju vrijednog, relevantnog i konzistentnog sadržaja. Njegov cilj je privući i zadržati jasno definirane publike i na kraju potaknuti profitabilne aktivnosti kupca/klijenta</a:t>
            </a:r>
            <a:endParaRPr lang="en-GB" sz="2000" dirty="0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89B3EB19-4FAB-4B20-9BB5-7B0EA919FB5F}"/>
              </a:ext>
            </a:extLst>
          </p:cNvPr>
          <p:cNvSpPr/>
          <p:nvPr/>
        </p:nvSpPr>
        <p:spPr>
          <a:xfrm>
            <a:off x="2743200" y="2225040"/>
            <a:ext cx="662940" cy="296418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D3A5E5AE-FC33-459C-86CE-D10B0C169346}"/>
              </a:ext>
            </a:extLst>
          </p:cNvPr>
          <p:cNvSpPr/>
          <p:nvPr/>
        </p:nvSpPr>
        <p:spPr>
          <a:xfrm rot="10800000">
            <a:off x="6985230" y="2293620"/>
            <a:ext cx="662940" cy="2964180"/>
          </a:xfrm>
          <a:prstGeom prst="leftBrace">
            <a:avLst>
              <a:gd name="adj1" fmla="val 8333"/>
              <a:gd name="adj2" fmla="val 47943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660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>
            <a:extLst>
              <a:ext uri="{FF2B5EF4-FFF2-40B4-BE49-F238E27FC236}">
                <a16:creationId xmlns:a16="http://schemas.microsoft.com/office/drawing/2014/main" id="{3029CCA5-925A-414C-A97B-D4BA921F24D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6000"/>
              <a:t>“So, basically it’s marketing that doesn’t suck. In fact, it is marketing that is helpful to its audience.  “</a:t>
            </a:r>
          </a:p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6000"/>
              <a:t>--</a:t>
            </a:r>
            <a:r>
              <a:rPr lang="en-US" altLang="en-US" sz="2400" i="1"/>
              <a:t>Garrett Moon</a:t>
            </a:r>
          </a:p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2400" i="1"/>
              <a:t>CoSchedule Co-Founder</a:t>
            </a:r>
          </a:p>
        </p:txBody>
      </p:sp>
    </p:spTree>
    <p:extLst>
      <p:ext uri="{BB962C8B-B14F-4D97-AF65-F5344CB8AC3E}">
        <p14:creationId xmlns:p14="http://schemas.microsoft.com/office/powerpoint/2010/main" val="240456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858E54-0D62-4C3D-8C97-D07C4119A833}"/>
              </a:ext>
            </a:extLst>
          </p:cNvPr>
          <p:cNvSpPr txBox="1"/>
          <p:nvPr/>
        </p:nvSpPr>
        <p:spPr>
          <a:xfrm>
            <a:off x="664420" y="2637945"/>
            <a:ext cx="98215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/>
              <a:t>Može li se objasniti content marketing u 3 minute ili 180 sekundi? </a:t>
            </a:r>
            <a:br>
              <a:rPr lang="hr-HR" sz="3600" dirty="0"/>
            </a:br>
            <a:endParaRPr lang="hr-HR" sz="3600" dirty="0"/>
          </a:p>
          <a:p>
            <a:pPr algn="ctr"/>
            <a:r>
              <a:rPr lang="hr-HR" sz="3600" dirty="0">
                <a:hlinkClick r:id="rId2"/>
              </a:rPr>
              <a:t>https://www.youtube.com/watch?v=TH8CWIn7bzk</a:t>
            </a:r>
            <a:endParaRPr lang="hr-HR" sz="3600" dirty="0"/>
          </a:p>
          <a:p>
            <a:pPr algn="ctr"/>
            <a:endParaRPr lang="hr-HR" sz="3600" dirty="0"/>
          </a:p>
          <a:p>
            <a:pPr algn="ctr"/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769105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49" name="Group 49">
            <a:extLst>
              <a:ext uri="{FF2B5EF4-FFF2-40B4-BE49-F238E27FC236}">
                <a16:creationId xmlns:a16="http://schemas.microsoft.com/office/drawing/2014/main" id="{6063CC5E-D159-44EA-BA10-B542DC36E7D4}"/>
              </a:ext>
            </a:extLst>
          </p:cNvPr>
          <p:cNvGraphicFramePr>
            <a:graphicFrameLocks noGrp="1"/>
          </p:cNvGraphicFramePr>
          <p:nvPr/>
        </p:nvGraphicFramePr>
        <p:xfrm>
          <a:off x="938213" y="1889893"/>
          <a:ext cx="9245600" cy="3562350"/>
        </p:xfrm>
        <a:graphic>
          <a:graphicData uri="http://schemas.openxmlformats.org/drawingml/2006/table">
            <a:tbl>
              <a:tblPr/>
              <a:tblGrid>
                <a:gridCol w="548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372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Roboto Lt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Roboto Lt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Roboto Lt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oboto Bk"/>
                          <a:ea typeface="Roboto Bk"/>
                          <a:cs typeface="Roboto Bk"/>
                        </a:rPr>
                        <a:t> </a:t>
                      </a:r>
                      <a:endParaRPr kumimoji="0" lang="lt-LT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Roboto Bk"/>
                        <a:ea typeface="Roboto Bk"/>
                        <a:cs typeface="Roboto Bk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C30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Roboto Lt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Roboto Lt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Roboto Lt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lt-LT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Roboto Bk"/>
                        <a:ea typeface="Roboto Bk"/>
                        <a:cs typeface="Roboto Bk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C3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3725"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Roboto Lt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Roboto Lt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Roboto Lt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5pPr>
                      <a:lvl6pPr marL="2514600" indent="-228600" defTabSz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6pPr>
                      <a:lvl7pPr marL="2971800" indent="-228600" defTabSz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7pPr>
                      <a:lvl8pPr marL="3429000" indent="-228600" defTabSz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8pPr>
                      <a:lvl9pPr marL="3886200" indent="-228600" defTabSz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Roboto Bk"/>
                          <a:ea typeface="Roboto Bk"/>
                          <a:cs typeface="Roboto Bk"/>
                        </a:rPr>
                        <a:t>Strate</a:t>
                      </a:r>
                      <a:r>
                        <a:rPr kumimoji="0" lang="hr-HR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Roboto Bk"/>
                          <a:ea typeface="Roboto Bk"/>
                          <a:cs typeface="Roboto Bk"/>
                        </a:rPr>
                        <a:t>ški pristup</a:t>
                      </a:r>
                      <a:endParaRPr kumimoji="0" lang="lt-LT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boto Bk"/>
                        <a:ea typeface="Roboto Bk"/>
                        <a:cs typeface="Roboto Bk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Roboto Lt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Roboto Lt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Roboto Lt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lt-LT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3725"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Roboto Lt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Roboto Lt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Roboto Lt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5pPr>
                      <a:lvl6pPr marL="2514600" indent="-228600" defTabSz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6pPr>
                      <a:lvl7pPr marL="2971800" indent="-228600" defTabSz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7pPr>
                      <a:lvl8pPr marL="3429000" indent="-228600" defTabSz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8pPr>
                      <a:lvl9pPr marL="3886200" indent="-228600" defTabSz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Roboto Bk"/>
                          <a:ea typeface="Roboto Bk"/>
                          <a:cs typeface="Roboto Bk"/>
                        </a:rPr>
                        <a:t>Relevant</a:t>
                      </a:r>
                      <a:r>
                        <a:rPr kumimoji="0" lang="hr-HR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Roboto Bk"/>
                          <a:ea typeface="Roboto Bk"/>
                          <a:cs typeface="Roboto Bk"/>
                        </a:rPr>
                        <a:t>nost</a:t>
                      </a:r>
                      <a:endParaRPr kumimoji="0" lang="lt-LT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boto Bk"/>
                        <a:ea typeface="Roboto Bk"/>
                        <a:cs typeface="Roboto Bk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Roboto Lt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Roboto Lt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Roboto Lt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lt-LT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3725"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Roboto Lt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Roboto Lt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Roboto Lt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5pPr>
                      <a:lvl6pPr marL="2514600" indent="-228600" defTabSz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6pPr>
                      <a:lvl7pPr marL="2971800" indent="-228600" defTabSz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7pPr>
                      <a:lvl8pPr marL="3429000" indent="-228600" defTabSz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8pPr>
                      <a:lvl9pPr marL="3886200" indent="-228600" defTabSz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Roboto Bk"/>
                          <a:ea typeface="Roboto Bk"/>
                          <a:cs typeface="Roboto Bk"/>
                        </a:rPr>
                        <a:t>Target</a:t>
                      </a:r>
                      <a:r>
                        <a:rPr kumimoji="0" lang="hr-HR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Roboto Bk"/>
                          <a:ea typeface="Roboto Bk"/>
                          <a:cs typeface="Roboto Bk"/>
                        </a:rPr>
                        <a:t>iranje</a:t>
                      </a:r>
                      <a:endParaRPr kumimoji="0" lang="lt-LT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boto Bk"/>
                        <a:ea typeface="Roboto Bk"/>
                        <a:cs typeface="Roboto Bk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Roboto Lt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Roboto Lt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Roboto Lt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lt-LT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3725"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Roboto Lt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Roboto Lt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Roboto Lt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5pPr>
                      <a:lvl6pPr marL="2514600" indent="-228600" defTabSz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6pPr>
                      <a:lvl7pPr marL="2971800" indent="-228600" defTabSz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7pPr>
                      <a:lvl8pPr marL="3429000" indent="-228600" defTabSz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8pPr>
                      <a:lvl9pPr marL="3886200" indent="-228600" defTabSz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Roboto Bk"/>
                          <a:ea typeface="Roboto Bk"/>
                          <a:cs typeface="Roboto Bk"/>
                        </a:rPr>
                        <a:t>Konzistentnost</a:t>
                      </a:r>
                      <a:endParaRPr kumimoji="0" lang="lt-LT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boto Bk"/>
                        <a:ea typeface="Roboto Bk"/>
                        <a:cs typeface="Roboto Bk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Roboto Lt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Roboto Lt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Roboto Lt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lt-LT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3725">
                <a:tc>
                  <a:txBody>
                    <a:bodyPr/>
                    <a:lstStyle>
                      <a:lvl1pPr defTabSz="4572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Roboto Lt"/>
                        </a:defRPr>
                      </a:lvl1pPr>
                      <a:lvl2pPr marL="742950" indent="-28575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Roboto Lt"/>
                        </a:defRPr>
                      </a:lvl2pPr>
                      <a:lvl3pPr marL="11430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Roboto Lt"/>
                        </a:defRPr>
                      </a:lvl3pPr>
                      <a:lvl4pPr marL="16002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4pPr>
                      <a:lvl5pPr marL="2057400" indent="-228600" defTabSz="4572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5pPr>
                      <a:lvl6pPr marL="2514600" indent="-228600" defTabSz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6pPr>
                      <a:lvl7pPr marL="2971800" indent="-228600" defTabSz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7pPr>
                      <a:lvl8pPr marL="3429000" indent="-228600" defTabSz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8pPr>
                      <a:lvl9pPr marL="3886200" indent="-228600" defTabSz="4572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Roboto Bk"/>
                          <a:ea typeface="Roboto Bk"/>
                          <a:cs typeface="Roboto Bk"/>
                        </a:rPr>
                        <a:t>Ciljevi</a:t>
                      </a:r>
                      <a:endParaRPr kumimoji="0" lang="lt-LT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boto Bk"/>
                        <a:ea typeface="Roboto Bk"/>
                        <a:cs typeface="Roboto Bk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Roboto Lt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Roboto Lt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Roboto Lt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Roboto Lt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lt-LT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boto"/>
                        <a:ea typeface="Roboto"/>
                        <a:cs typeface="Roboto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9711" name="Title 2">
            <a:extLst>
              <a:ext uri="{FF2B5EF4-FFF2-40B4-BE49-F238E27FC236}">
                <a16:creationId xmlns:a16="http://schemas.microsoft.com/office/drawing/2014/main" id="{28A94872-49B2-4829-9BA6-04BD2FE9ED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6400" y="458788"/>
            <a:ext cx="10515600" cy="823912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</a:pPr>
            <a:r>
              <a:rPr lang="hr-HR" altLang="en-US" dirty="0">
                <a:latin typeface="Roboto Bk"/>
                <a:ea typeface="Roboto Bk"/>
              </a:rPr>
              <a:t>Što ga čini učinkovitim</a:t>
            </a:r>
            <a:r>
              <a:rPr altLang="en-US" dirty="0">
                <a:latin typeface="Roboto Bk"/>
                <a:ea typeface="Roboto Bk"/>
              </a:rPr>
              <a:t>?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1F89C2E-DE7E-4360-B3C2-C610CF210E32}"/>
              </a:ext>
            </a:extLst>
          </p:cNvPr>
          <p:cNvGrpSpPr/>
          <p:nvPr/>
        </p:nvGrpSpPr>
        <p:grpSpPr>
          <a:xfrm>
            <a:off x="8064918" y="2613797"/>
            <a:ext cx="461958" cy="461959"/>
            <a:chOff x="2357438" y="3771900"/>
            <a:chExt cx="750888" cy="750888"/>
          </a:xfrm>
          <a:solidFill>
            <a:schemeClr val="accent2"/>
          </a:solidFill>
        </p:grpSpPr>
        <p:sp>
          <p:nvSpPr>
            <p:cNvPr id="37" name="Freeform 50">
              <a:extLst>
                <a:ext uri="{FF2B5EF4-FFF2-40B4-BE49-F238E27FC236}">
                  <a16:creationId xmlns:a16="http://schemas.microsoft.com/office/drawing/2014/main" id="{D2092380-8628-4556-B79D-53BC6C4F2A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57438" y="3771900"/>
              <a:ext cx="750888" cy="750888"/>
            </a:xfrm>
            <a:custGeom>
              <a:avLst/>
              <a:gdLst>
                <a:gd name="T0" fmla="*/ 100 w 200"/>
                <a:gd name="T1" fmla="*/ 0 h 200"/>
                <a:gd name="T2" fmla="*/ 0 w 200"/>
                <a:gd name="T3" fmla="*/ 100 h 200"/>
                <a:gd name="T4" fmla="*/ 100 w 200"/>
                <a:gd name="T5" fmla="*/ 200 h 200"/>
                <a:gd name="T6" fmla="*/ 200 w 200"/>
                <a:gd name="T7" fmla="*/ 100 h 200"/>
                <a:gd name="T8" fmla="*/ 100 w 200"/>
                <a:gd name="T9" fmla="*/ 0 h 200"/>
                <a:gd name="T10" fmla="*/ 100 w 200"/>
                <a:gd name="T11" fmla="*/ 192 h 200"/>
                <a:gd name="T12" fmla="*/ 8 w 200"/>
                <a:gd name="T13" fmla="*/ 100 h 200"/>
                <a:gd name="T14" fmla="*/ 100 w 200"/>
                <a:gd name="T15" fmla="*/ 8 h 200"/>
                <a:gd name="T16" fmla="*/ 192 w 200"/>
                <a:gd name="T17" fmla="*/ 100 h 200"/>
                <a:gd name="T18" fmla="*/ 100 w 200"/>
                <a:gd name="T19" fmla="*/ 19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0" h="200">
                  <a:moveTo>
                    <a:pt x="100" y="0"/>
                  </a:moveTo>
                  <a:cubicBezTo>
                    <a:pt x="44" y="0"/>
                    <a:pt x="0" y="45"/>
                    <a:pt x="0" y="100"/>
                  </a:cubicBezTo>
                  <a:cubicBezTo>
                    <a:pt x="0" y="155"/>
                    <a:pt x="44" y="200"/>
                    <a:pt x="100" y="200"/>
                  </a:cubicBezTo>
                  <a:cubicBezTo>
                    <a:pt x="155" y="200"/>
                    <a:pt x="200" y="155"/>
                    <a:pt x="200" y="100"/>
                  </a:cubicBezTo>
                  <a:cubicBezTo>
                    <a:pt x="200" y="45"/>
                    <a:pt x="155" y="0"/>
                    <a:pt x="100" y="0"/>
                  </a:cubicBezTo>
                  <a:close/>
                  <a:moveTo>
                    <a:pt x="100" y="192"/>
                  </a:moveTo>
                  <a:cubicBezTo>
                    <a:pt x="49" y="192"/>
                    <a:pt x="8" y="150"/>
                    <a:pt x="8" y="100"/>
                  </a:cubicBezTo>
                  <a:cubicBezTo>
                    <a:pt x="8" y="49"/>
                    <a:pt x="49" y="8"/>
                    <a:pt x="100" y="8"/>
                  </a:cubicBezTo>
                  <a:cubicBezTo>
                    <a:pt x="150" y="8"/>
                    <a:pt x="192" y="49"/>
                    <a:pt x="192" y="100"/>
                  </a:cubicBezTo>
                  <a:cubicBezTo>
                    <a:pt x="192" y="150"/>
                    <a:pt x="150" y="192"/>
                    <a:pt x="100" y="19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8" name="Freeform 51">
              <a:extLst>
                <a:ext uri="{FF2B5EF4-FFF2-40B4-BE49-F238E27FC236}">
                  <a16:creationId xmlns:a16="http://schemas.microsoft.com/office/drawing/2014/main" id="{03D9AB01-8EA3-4CB0-A5D6-5F3696D23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2700" y="4003675"/>
              <a:ext cx="404813" cy="296863"/>
            </a:xfrm>
            <a:custGeom>
              <a:avLst/>
              <a:gdLst>
                <a:gd name="T0" fmla="*/ 98 w 108"/>
                <a:gd name="T1" fmla="*/ 2 h 79"/>
                <a:gd name="T2" fmla="*/ 33 w 108"/>
                <a:gd name="T3" fmla="*/ 64 h 79"/>
                <a:gd name="T4" fmla="*/ 11 w 108"/>
                <a:gd name="T5" fmla="*/ 42 h 79"/>
                <a:gd name="T6" fmla="*/ 3 w 108"/>
                <a:gd name="T7" fmla="*/ 42 h 79"/>
                <a:gd name="T8" fmla="*/ 3 w 108"/>
                <a:gd name="T9" fmla="*/ 50 h 79"/>
                <a:gd name="T10" fmla="*/ 29 w 108"/>
                <a:gd name="T11" fmla="*/ 77 h 79"/>
                <a:gd name="T12" fmla="*/ 33 w 108"/>
                <a:gd name="T13" fmla="*/ 79 h 79"/>
                <a:gd name="T14" fmla="*/ 38 w 108"/>
                <a:gd name="T15" fmla="*/ 77 h 79"/>
                <a:gd name="T16" fmla="*/ 106 w 108"/>
                <a:gd name="T17" fmla="*/ 11 h 79"/>
                <a:gd name="T18" fmla="*/ 106 w 108"/>
                <a:gd name="T19" fmla="*/ 2 h 79"/>
                <a:gd name="T20" fmla="*/ 98 w 108"/>
                <a:gd name="T21" fmla="*/ 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79">
                  <a:moveTo>
                    <a:pt x="98" y="2"/>
                  </a:moveTo>
                  <a:cubicBezTo>
                    <a:pt x="33" y="64"/>
                    <a:pt x="33" y="64"/>
                    <a:pt x="33" y="64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9" y="39"/>
                    <a:pt x="5" y="39"/>
                    <a:pt x="3" y="42"/>
                  </a:cubicBezTo>
                  <a:cubicBezTo>
                    <a:pt x="0" y="44"/>
                    <a:pt x="0" y="48"/>
                    <a:pt x="3" y="50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30" y="78"/>
                    <a:pt x="32" y="79"/>
                    <a:pt x="33" y="79"/>
                  </a:cubicBezTo>
                  <a:cubicBezTo>
                    <a:pt x="35" y="79"/>
                    <a:pt x="36" y="78"/>
                    <a:pt x="38" y="77"/>
                  </a:cubicBezTo>
                  <a:cubicBezTo>
                    <a:pt x="106" y="11"/>
                    <a:pt x="106" y="11"/>
                    <a:pt x="106" y="11"/>
                  </a:cubicBezTo>
                  <a:cubicBezTo>
                    <a:pt x="108" y="8"/>
                    <a:pt x="108" y="5"/>
                    <a:pt x="106" y="2"/>
                  </a:cubicBezTo>
                  <a:cubicBezTo>
                    <a:pt x="104" y="0"/>
                    <a:pt x="100" y="0"/>
                    <a:pt x="9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grpSp>
        <p:nvGrpSpPr>
          <p:cNvPr id="2" name="Group 35">
            <a:extLst>
              <a:ext uri="{FF2B5EF4-FFF2-40B4-BE49-F238E27FC236}">
                <a16:creationId xmlns:a16="http://schemas.microsoft.com/office/drawing/2014/main" id="{27836497-349A-4BAE-93E2-55F24B6E73C1}"/>
              </a:ext>
            </a:extLst>
          </p:cNvPr>
          <p:cNvGrpSpPr/>
          <p:nvPr/>
        </p:nvGrpSpPr>
        <p:grpSpPr>
          <a:xfrm>
            <a:off x="8088730" y="3205934"/>
            <a:ext cx="461959" cy="461959"/>
            <a:chOff x="2357438" y="3771900"/>
            <a:chExt cx="750888" cy="750888"/>
          </a:xfrm>
          <a:solidFill>
            <a:schemeClr val="accent2"/>
          </a:solidFill>
        </p:grpSpPr>
        <p:sp>
          <p:nvSpPr>
            <p:cNvPr id="3" name="Freeform 50">
              <a:extLst>
                <a:ext uri="{FF2B5EF4-FFF2-40B4-BE49-F238E27FC236}">
                  <a16:creationId xmlns:a16="http://schemas.microsoft.com/office/drawing/2014/main" id="{F00D18A1-A180-4ED1-925D-6B839B143B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57438" y="3771900"/>
              <a:ext cx="750888" cy="750888"/>
            </a:xfrm>
            <a:custGeom>
              <a:avLst/>
              <a:gdLst>
                <a:gd name="T0" fmla="*/ 100 w 200"/>
                <a:gd name="T1" fmla="*/ 0 h 200"/>
                <a:gd name="T2" fmla="*/ 0 w 200"/>
                <a:gd name="T3" fmla="*/ 100 h 200"/>
                <a:gd name="T4" fmla="*/ 100 w 200"/>
                <a:gd name="T5" fmla="*/ 200 h 200"/>
                <a:gd name="T6" fmla="*/ 200 w 200"/>
                <a:gd name="T7" fmla="*/ 100 h 200"/>
                <a:gd name="T8" fmla="*/ 100 w 200"/>
                <a:gd name="T9" fmla="*/ 0 h 200"/>
                <a:gd name="T10" fmla="*/ 100 w 200"/>
                <a:gd name="T11" fmla="*/ 192 h 200"/>
                <a:gd name="T12" fmla="*/ 8 w 200"/>
                <a:gd name="T13" fmla="*/ 100 h 200"/>
                <a:gd name="T14" fmla="*/ 100 w 200"/>
                <a:gd name="T15" fmla="*/ 8 h 200"/>
                <a:gd name="T16" fmla="*/ 192 w 200"/>
                <a:gd name="T17" fmla="*/ 100 h 200"/>
                <a:gd name="T18" fmla="*/ 100 w 200"/>
                <a:gd name="T19" fmla="*/ 19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0" h="200">
                  <a:moveTo>
                    <a:pt x="100" y="0"/>
                  </a:moveTo>
                  <a:cubicBezTo>
                    <a:pt x="44" y="0"/>
                    <a:pt x="0" y="45"/>
                    <a:pt x="0" y="100"/>
                  </a:cubicBezTo>
                  <a:cubicBezTo>
                    <a:pt x="0" y="155"/>
                    <a:pt x="44" y="200"/>
                    <a:pt x="100" y="200"/>
                  </a:cubicBezTo>
                  <a:cubicBezTo>
                    <a:pt x="155" y="200"/>
                    <a:pt x="200" y="155"/>
                    <a:pt x="200" y="100"/>
                  </a:cubicBezTo>
                  <a:cubicBezTo>
                    <a:pt x="200" y="45"/>
                    <a:pt x="155" y="0"/>
                    <a:pt x="100" y="0"/>
                  </a:cubicBezTo>
                  <a:close/>
                  <a:moveTo>
                    <a:pt x="100" y="192"/>
                  </a:moveTo>
                  <a:cubicBezTo>
                    <a:pt x="49" y="192"/>
                    <a:pt x="8" y="150"/>
                    <a:pt x="8" y="100"/>
                  </a:cubicBezTo>
                  <a:cubicBezTo>
                    <a:pt x="8" y="49"/>
                    <a:pt x="49" y="8"/>
                    <a:pt x="100" y="8"/>
                  </a:cubicBezTo>
                  <a:cubicBezTo>
                    <a:pt x="150" y="8"/>
                    <a:pt x="192" y="49"/>
                    <a:pt x="192" y="100"/>
                  </a:cubicBezTo>
                  <a:cubicBezTo>
                    <a:pt x="192" y="150"/>
                    <a:pt x="150" y="192"/>
                    <a:pt x="100" y="19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4" name="Freeform 51">
              <a:extLst>
                <a:ext uri="{FF2B5EF4-FFF2-40B4-BE49-F238E27FC236}">
                  <a16:creationId xmlns:a16="http://schemas.microsoft.com/office/drawing/2014/main" id="{ADD5F430-72E5-402A-B20F-1E67ABED4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2700" y="4003675"/>
              <a:ext cx="404813" cy="296863"/>
            </a:xfrm>
            <a:custGeom>
              <a:avLst/>
              <a:gdLst>
                <a:gd name="T0" fmla="*/ 98 w 108"/>
                <a:gd name="T1" fmla="*/ 2 h 79"/>
                <a:gd name="T2" fmla="*/ 33 w 108"/>
                <a:gd name="T3" fmla="*/ 64 h 79"/>
                <a:gd name="T4" fmla="*/ 11 w 108"/>
                <a:gd name="T5" fmla="*/ 42 h 79"/>
                <a:gd name="T6" fmla="*/ 3 w 108"/>
                <a:gd name="T7" fmla="*/ 42 h 79"/>
                <a:gd name="T8" fmla="*/ 3 w 108"/>
                <a:gd name="T9" fmla="*/ 50 h 79"/>
                <a:gd name="T10" fmla="*/ 29 w 108"/>
                <a:gd name="T11" fmla="*/ 77 h 79"/>
                <a:gd name="T12" fmla="*/ 33 w 108"/>
                <a:gd name="T13" fmla="*/ 79 h 79"/>
                <a:gd name="T14" fmla="*/ 38 w 108"/>
                <a:gd name="T15" fmla="*/ 77 h 79"/>
                <a:gd name="T16" fmla="*/ 106 w 108"/>
                <a:gd name="T17" fmla="*/ 11 h 79"/>
                <a:gd name="T18" fmla="*/ 106 w 108"/>
                <a:gd name="T19" fmla="*/ 2 h 79"/>
                <a:gd name="T20" fmla="*/ 98 w 108"/>
                <a:gd name="T21" fmla="*/ 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79">
                  <a:moveTo>
                    <a:pt x="98" y="2"/>
                  </a:moveTo>
                  <a:cubicBezTo>
                    <a:pt x="33" y="64"/>
                    <a:pt x="33" y="64"/>
                    <a:pt x="33" y="64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9" y="39"/>
                    <a:pt x="5" y="39"/>
                    <a:pt x="3" y="42"/>
                  </a:cubicBezTo>
                  <a:cubicBezTo>
                    <a:pt x="0" y="44"/>
                    <a:pt x="0" y="48"/>
                    <a:pt x="3" y="50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30" y="78"/>
                    <a:pt x="32" y="79"/>
                    <a:pt x="33" y="79"/>
                  </a:cubicBezTo>
                  <a:cubicBezTo>
                    <a:pt x="35" y="79"/>
                    <a:pt x="36" y="78"/>
                    <a:pt x="38" y="77"/>
                  </a:cubicBezTo>
                  <a:cubicBezTo>
                    <a:pt x="106" y="11"/>
                    <a:pt x="106" y="11"/>
                    <a:pt x="106" y="11"/>
                  </a:cubicBezTo>
                  <a:cubicBezTo>
                    <a:pt x="108" y="8"/>
                    <a:pt x="108" y="5"/>
                    <a:pt x="106" y="2"/>
                  </a:cubicBezTo>
                  <a:cubicBezTo>
                    <a:pt x="104" y="0"/>
                    <a:pt x="100" y="0"/>
                    <a:pt x="9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grpSp>
        <p:nvGrpSpPr>
          <p:cNvPr id="5" name="Group 35">
            <a:extLst>
              <a:ext uri="{FF2B5EF4-FFF2-40B4-BE49-F238E27FC236}">
                <a16:creationId xmlns:a16="http://schemas.microsoft.com/office/drawing/2014/main" id="{C697C8FF-98DA-40DB-9776-723F94A92420}"/>
              </a:ext>
            </a:extLst>
          </p:cNvPr>
          <p:cNvGrpSpPr/>
          <p:nvPr/>
        </p:nvGrpSpPr>
        <p:grpSpPr>
          <a:xfrm>
            <a:off x="8099843" y="3801247"/>
            <a:ext cx="461958" cy="461959"/>
            <a:chOff x="2357438" y="3771900"/>
            <a:chExt cx="750888" cy="750888"/>
          </a:xfrm>
          <a:solidFill>
            <a:schemeClr val="accent2"/>
          </a:solidFill>
        </p:grpSpPr>
        <p:sp>
          <p:nvSpPr>
            <p:cNvPr id="6" name="Freeform 50">
              <a:extLst>
                <a:ext uri="{FF2B5EF4-FFF2-40B4-BE49-F238E27FC236}">
                  <a16:creationId xmlns:a16="http://schemas.microsoft.com/office/drawing/2014/main" id="{5D4A357F-EB61-4960-84E6-E18141A860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57438" y="3771900"/>
              <a:ext cx="750888" cy="750888"/>
            </a:xfrm>
            <a:custGeom>
              <a:avLst/>
              <a:gdLst>
                <a:gd name="T0" fmla="*/ 100 w 200"/>
                <a:gd name="T1" fmla="*/ 0 h 200"/>
                <a:gd name="T2" fmla="*/ 0 w 200"/>
                <a:gd name="T3" fmla="*/ 100 h 200"/>
                <a:gd name="T4" fmla="*/ 100 w 200"/>
                <a:gd name="T5" fmla="*/ 200 h 200"/>
                <a:gd name="T6" fmla="*/ 200 w 200"/>
                <a:gd name="T7" fmla="*/ 100 h 200"/>
                <a:gd name="T8" fmla="*/ 100 w 200"/>
                <a:gd name="T9" fmla="*/ 0 h 200"/>
                <a:gd name="T10" fmla="*/ 100 w 200"/>
                <a:gd name="T11" fmla="*/ 192 h 200"/>
                <a:gd name="T12" fmla="*/ 8 w 200"/>
                <a:gd name="T13" fmla="*/ 100 h 200"/>
                <a:gd name="T14" fmla="*/ 100 w 200"/>
                <a:gd name="T15" fmla="*/ 8 h 200"/>
                <a:gd name="T16" fmla="*/ 192 w 200"/>
                <a:gd name="T17" fmla="*/ 100 h 200"/>
                <a:gd name="T18" fmla="*/ 100 w 200"/>
                <a:gd name="T19" fmla="*/ 19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0" h="200">
                  <a:moveTo>
                    <a:pt x="100" y="0"/>
                  </a:moveTo>
                  <a:cubicBezTo>
                    <a:pt x="44" y="0"/>
                    <a:pt x="0" y="45"/>
                    <a:pt x="0" y="100"/>
                  </a:cubicBezTo>
                  <a:cubicBezTo>
                    <a:pt x="0" y="155"/>
                    <a:pt x="44" y="200"/>
                    <a:pt x="100" y="200"/>
                  </a:cubicBezTo>
                  <a:cubicBezTo>
                    <a:pt x="155" y="200"/>
                    <a:pt x="200" y="155"/>
                    <a:pt x="200" y="100"/>
                  </a:cubicBezTo>
                  <a:cubicBezTo>
                    <a:pt x="200" y="45"/>
                    <a:pt x="155" y="0"/>
                    <a:pt x="100" y="0"/>
                  </a:cubicBezTo>
                  <a:close/>
                  <a:moveTo>
                    <a:pt x="100" y="192"/>
                  </a:moveTo>
                  <a:cubicBezTo>
                    <a:pt x="49" y="192"/>
                    <a:pt x="8" y="150"/>
                    <a:pt x="8" y="100"/>
                  </a:cubicBezTo>
                  <a:cubicBezTo>
                    <a:pt x="8" y="49"/>
                    <a:pt x="49" y="8"/>
                    <a:pt x="100" y="8"/>
                  </a:cubicBezTo>
                  <a:cubicBezTo>
                    <a:pt x="150" y="8"/>
                    <a:pt x="192" y="49"/>
                    <a:pt x="192" y="100"/>
                  </a:cubicBezTo>
                  <a:cubicBezTo>
                    <a:pt x="192" y="150"/>
                    <a:pt x="150" y="192"/>
                    <a:pt x="100" y="19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51">
              <a:extLst>
                <a:ext uri="{FF2B5EF4-FFF2-40B4-BE49-F238E27FC236}">
                  <a16:creationId xmlns:a16="http://schemas.microsoft.com/office/drawing/2014/main" id="{5B4459E3-DE89-43E8-BEA2-240B9CE4B7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2700" y="4003675"/>
              <a:ext cx="404813" cy="296863"/>
            </a:xfrm>
            <a:custGeom>
              <a:avLst/>
              <a:gdLst>
                <a:gd name="T0" fmla="*/ 98 w 108"/>
                <a:gd name="T1" fmla="*/ 2 h 79"/>
                <a:gd name="T2" fmla="*/ 33 w 108"/>
                <a:gd name="T3" fmla="*/ 64 h 79"/>
                <a:gd name="T4" fmla="*/ 11 w 108"/>
                <a:gd name="T5" fmla="*/ 42 h 79"/>
                <a:gd name="T6" fmla="*/ 3 w 108"/>
                <a:gd name="T7" fmla="*/ 42 h 79"/>
                <a:gd name="T8" fmla="*/ 3 w 108"/>
                <a:gd name="T9" fmla="*/ 50 h 79"/>
                <a:gd name="T10" fmla="*/ 29 w 108"/>
                <a:gd name="T11" fmla="*/ 77 h 79"/>
                <a:gd name="T12" fmla="*/ 33 w 108"/>
                <a:gd name="T13" fmla="*/ 79 h 79"/>
                <a:gd name="T14" fmla="*/ 38 w 108"/>
                <a:gd name="T15" fmla="*/ 77 h 79"/>
                <a:gd name="T16" fmla="*/ 106 w 108"/>
                <a:gd name="T17" fmla="*/ 11 h 79"/>
                <a:gd name="T18" fmla="*/ 106 w 108"/>
                <a:gd name="T19" fmla="*/ 2 h 79"/>
                <a:gd name="T20" fmla="*/ 98 w 108"/>
                <a:gd name="T21" fmla="*/ 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79">
                  <a:moveTo>
                    <a:pt x="98" y="2"/>
                  </a:moveTo>
                  <a:cubicBezTo>
                    <a:pt x="33" y="64"/>
                    <a:pt x="33" y="64"/>
                    <a:pt x="33" y="64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9" y="39"/>
                    <a:pt x="5" y="39"/>
                    <a:pt x="3" y="42"/>
                  </a:cubicBezTo>
                  <a:cubicBezTo>
                    <a:pt x="0" y="44"/>
                    <a:pt x="0" y="48"/>
                    <a:pt x="3" y="50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30" y="78"/>
                    <a:pt x="32" y="79"/>
                    <a:pt x="33" y="79"/>
                  </a:cubicBezTo>
                  <a:cubicBezTo>
                    <a:pt x="35" y="79"/>
                    <a:pt x="36" y="78"/>
                    <a:pt x="38" y="77"/>
                  </a:cubicBezTo>
                  <a:cubicBezTo>
                    <a:pt x="106" y="11"/>
                    <a:pt x="106" y="11"/>
                    <a:pt x="106" y="11"/>
                  </a:cubicBezTo>
                  <a:cubicBezTo>
                    <a:pt x="108" y="8"/>
                    <a:pt x="108" y="5"/>
                    <a:pt x="106" y="2"/>
                  </a:cubicBezTo>
                  <a:cubicBezTo>
                    <a:pt x="104" y="0"/>
                    <a:pt x="100" y="0"/>
                    <a:pt x="9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grpSp>
        <p:nvGrpSpPr>
          <p:cNvPr id="8" name="Group 35">
            <a:extLst>
              <a:ext uri="{FF2B5EF4-FFF2-40B4-BE49-F238E27FC236}">
                <a16:creationId xmlns:a16="http://schemas.microsoft.com/office/drawing/2014/main" id="{A126FBB2-FA52-40C0-AD74-A9CA6F5273CC}"/>
              </a:ext>
            </a:extLst>
          </p:cNvPr>
          <p:cNvGrpSpPr/>
          <p:nvPr/>
        </p:nvGrpSpPr>
        <p:grpSpPr>
          <a:xfrm>
            <a:off x="8109368" y="4418784"/>
            <a:ext cx="461958" cy="461959"/>
            <a:chOff x="2357438" y="3771900"/>
            <a:chExt cx="750888" cy="750888"/>
          </a:xfrm>
          <a:solidFill>
            <a:schemeClr val="accent2"/>
          </a:solidFill>
        </p:grpSpPr>
        <p:sp>
          <p:nvSpPr>
            <p:cNvPr id="9" name="Freeform 50">
              <a:extLst>
                <a:ext uri="{FF2B5EF4-FFF2-40B4-BE49-F238E27FC236}">
                  <a16:creationId xmlns:a16="http://schemas.microsoft.com/office/drawing/2014/main" id="{2BF32A39-6717-4C5D-836C-14FF79F68A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57438" y="3771900"/>
              <a:ext cx="750888" cy="750888"/>
            </a:xfrm>
            <a:custGeom>
              <a:avLst/>
              <a:gdLst>
                <a:gd name="T0" fmla="*/ 100 w 200"/>
                <a:gd name="T1" fmla="*/ 0 h 200"/>
                <a:gd name="T2" fmla="*/ 0 w 200"/>
                <a:gd name="T3" fmla="*/ 100 h 200"/>
                <a:gd name="T4" fmla="*/ 100 w 200"/>
                <a:gd name="T5" fmla="*/ 200 h 200"/>
                <a:gd name="T6" fmla="*/ 200 w 200"/>
                <a:gd name="T7" fmla="*/ 100 h 200"/>
                <a:gd name="T8" fmla="*/ 100 w 200"/>
                <a:gd name="T9" fmla="*/ 0 h 200"/>
                <a:gd name="T10" fmla="*/ 100 w 200"/>
                <a:gd name="T11" fmla="*/ 192 h 200"/>
                <a:gd name="T12" fmla="*/ 8 w 200"/>
                <a:gd name="T13" fmla="*/ 100 h 200"/>
                <a:gd name="T14" fmla="*/ 100 w 200"/>
                <a:gd name="T15" fmla="*/ 8 h 200"/>
                <a:gd name="T16" fmla="*/ 192 w 200"/>
                <a:gd name="T17" fmla="*/ 100 h 200"/>
                <a:gd name="T18" fmla="*/ 100 w 200"/>
                <a:gd name="T19" fmla="*/ 19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0" h="200">
                  <a:moveTo>
                    <a:pt x="100" y="0"/>
                  </a:moveTo>
                  <a:cubicBezTo>
                    <a:pt x="44" y="0"/>
                    <a:pt x="0" y="45"/>
                    <a:pt x="0" y="100"/>
                  </a:cubicBezTo>
                  <a:cubicBezTo>
                    <a:pt x="0" y="155"/>
                    <a:pt x="44" y="200"/>
                    <a:pt x="100" y="200"/>
                  </a:cubicBezTo>
                  <a:cubicBezTo>
                    <a:pt x="155" y="200"/>
                    <a:pt x="200" y="155"/>
                    <a:pt x="200" y="100"/>
                  </a:cubicBezTo>
                  <a:cubicBezTo>
                    <a:pt x="200" y="45"/>
                    <a:pt x="155" y="0"/>
                    <a:pt x="100" y="0"/>
                  </a:cubicBezTo>
                  <a:close/>
                  <a:moveTo>
                    <a:pt x="100" y="192"/>
                  </a:moveTo>
                  <a:cubicBezTo>
                    <a:pt x="49" y="192"/>
                    <a:pt x="8" y="150"/>
                    <a:pt x="8" y="100"/>
                  </a:cubicBezTo>
                  <a:cubicBezTo>
                    <a:pt x="8" y="49"/>
                    <a:pt x="49" y="8"/>
                    <a:pt x="100" y="8"/>
                  </a:cubicBezTo>
                  <a:cubicBezTo>
                    <a:pt x="150" y="8"/>
                    <a:pt x="192" y="49"/>
                    <a:pt x="192" y="100"/>
                  </a:cubicBezTo>
                  <a:cubicBezTo>
                    <a:pt x="192" y="150"/>
                    <a:pt x="150" y="192"/>
                    <a:pt x="100" y="19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Freeform 51">
              <a:extLst>
                <a:ext uri="{FF2B5EF4-FFF2-40B4-BE49-F238E27FC236}">
                  <a16:creationId xmlns:a16="http://schemas.microsoft.com/office/drawing/2014/main" id="{4AABA08B-FE55-470F-8855-DB4C00C61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2700" y="4003675"/>
              <a:ext cx="404813" cy="296863"/>
            </a:xfrm>
            <a:custGeom>
              <a:avLst/>
              <a:gdLst>
                <a:gd name="T0" fmla="*/ 98 w 108"/>
                <a:gd name="T1" fmla="*/ 2 h 79"/>
                <a:gd name="T2" fmla="*/ 33 w 108"/>
                <a:gd name="T3" fmla="*/ 64 h 79"/>
                <a:gd name="T4" fmla="*/ 11 w 108"/>
                <a:gd name="T5" fmla="*/ 42 h 79"/>
                <a:gd name="T6" fmla="*/ 3 w 108"/>
                <a:gd name="T7" fmla="*/ 42 h 79"/>
                <a:gd name="T8" fmla="*/ 3 w 108"/>
                <a:gd name="T9" fmla="*/ 50 h 79"/>
                <a:gd name="T10" fmla="*/ 29 w 108"/>
                <a:gd name="T11" fmla="*/ 77 h 79"/>
                <a:gd name="T12" fmla="*/ 33 w 108"/>
                <a:gd name="T13" fmla="*/ 79 h 79"/>
                <a:gd name="T14" fmla="*/ 38 w 108"/>
                <a:gd name="T15" fmla="*/ 77 h 79"/>
                <a:gd name="T16" fmla="*/ 106 w 108"/>
                <a:gd name="T17" fmla="*/ 11 h 79"/>
                <a:gd name="T18" fmla="*/ 106 w 108"/>
                <a:gd name="T19" fmla="*/ 2 h 79"/>
                <a:gd name="T20" fmla="*/ 98 w 108"/>
                <a:gd name="T21" fmla="*/ 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79">
                  <a:moveTo>
                    <a:pt x="98" y="2"/>
                  </a:moveTo>
                  <a:cubicBezTo>
                    <a:pt x="33" y="64"/>
                    <a:pt x="33" y="64"/>
                    <a:pt x="33" y="64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9" y="39"/>
                    <a:pt x="5" y="39"/>
                    <a:pt x="3" y="42"/>
                  </a:cubicBezTo>
                  <a:cubicBezTo>
                    <a:pt x="0" y="44"/>
                    <a:pt x="0" y="48"/>
                    <a:pt x="3" y="50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30" y="78"/>
                    <a:pt x="32" y="79"/>
                    <a:pt x="33" y="79"/>
                  </a:cubicBezTo>
                  <a:cubicBezTo>
                    <a:pt x="35" y="79"/>
                    <a:pt x="36" y="78"/>
                    <a:pt x="38" y="77"/>
                  </a:cubicBezTo>
                  <a:cubicBezTo>
                    <a:pt x="106" y="11"/>
                    <a:pt x="106" y="11"/>
                    <a:pt x="106" y="11"/>
                  </a:cubicBezTo>
                  <a:cubicBezTo>
                    <a:pt x="108" y="8"/>
                    <a:pt x="108" y="5"/>
                    <a:pt x="106" y="2"/>
                  </a:cubicBezTo>
                  <a:cubicBezTo>
                    <a:pt x="104" y="0"/>
                    <a:pt x="100" y="0"/>
                    <a:pt x="9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grpSp>
        <p:nvGrpSpPr>
          <p:cNvPr id="11" name="Group 35">
            <a:extLst>
              <a:ext uri="{FF2B5EF4-FFF2-40B4-BE49-F238E27FC236}">
                <a16:creationId xmlns:a16="http://schemas.microsoft.com/office/drawing/2014/main" id="{A4ED2FD3-4379-4532-94E6-7D5F805DEB6B}"/>
              </a:ext>
            </a:extLst>
          </p:cNvPr>
          <p:cNvGrpSpPr/>
          <p:nvPr/>
        </p:nvGrpSpPr>
        <p:grpSpPr>
          <a:xfrm>
            <a:off x="8122068" y="4990284"/>
            <a:ext cx="461958" cy="461959"/>
            <a:chOff x="2357438" y="3771900"/>
            <a:chExt cx="750888" cy="750888"/>
          </a:xfrm>
          <a:solidFill>
            <a:schemeClr val="accent2"/>
          </a:solidFill>
        </p:grpSpPr>
        <p:sp>
          <p:nvSpPr>
            <p:cNvPr id="12" name="Freeform 50">
              <a:extLst>
                <a:ext uri="{FF2B5EF4-FFF2-40B4-BE49-F238E27FC236}">
                  <a16:creationId xmlns:a16="http://schemas.microsoft.com/office/drawing/2014/main" id="{30CEADAC-6655-4395-B371-EB2F86DA88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57438" y="3771900"/>
              <a:ext cx="750888" cy="750888"/>
            </a:xfrm>
            <a:custGeom>
              <a:avLst/>
              <a:gdLst>
                <a:gd name="T0" fmla="*/ 100 w 200"/>
                <a:gd name="T1" fmla="*/ 0 h 200"/>
                <a:gd name="T2" fmla="*/ 0 w 200"/>
                <a:gd name="T3" fmla="*/ 100 h 200"/>
                <a:gd name="T4" fmla="*/ 100 w 200"/>
                <a:gd name="T5" fmla="*/ 200 h 200"/>
                <a:gd name="T6" fmla="*/ 200 w 200"/>
                <a:gd name="T7" fmla="*/ 100 h 200"/>
                <a:gd name="T8" fmla="*/ 100 w 200"/>
                <a:gd name="T9" fmla="*/ 0 h 200"/>
                <a:gd name="T10" fmla="*/ 100 w 200"/>
                <a:gd name="T11" fmla="*/ 192 h 200"/>
                <a:gd name="T12" fmla="*/ 8 w 200"/>
                <a:gd name="T13" fmla="*/ 100 h 200"/>
                <a:gd name="T14" fmla="*/ 100 w 200"/>
                <a:gd name="T15" fmla="*/ 8 h 200"/>
                <a:gd name="T16" fmla="*/ 192 w 200"/>
                <a:gd name="T17" fmla="*/ 100 h 200"/>
                <a:gd name="T18" fmla="*/ 100 w 200"/>
                <a:gd name="T19" fmla="*/ 19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0" h="200">
                  <a:moveTo>
                    <a:pt x="100" y="0"/>
                  </a:moveTo>
                  <a:cubicBezTo>
                    <a:pt x="44" y="0"/>
                    <a:pt x="0" y="45"/>
                    <a:pt x="0" y="100"/>
                  </a:cubicBezTo>
                  <a:cubicBezTo>
                    <a:pt x="0" y="155"/>
                    <a:pt x="44" y="200"/>
                    <a:pt x="100" y="200"/>
                  </a:cubicBezTo>
                  <a:cubicBezTo>
                    <a:pt x="155" y="200"/>
                    <a:pt x="200" y="155"/>
                    <a:pt x="200" y="100"/>
                  </a:cubicBezTo>
                  <a:cubicBezTo>
                    <a:pt x="200" y="45"/>
                    <a:pt x="155" y="0"/>
                    <a:pt x="100" y="0"/>
                  </a:cubicBezTo>
                  <a:close/>
                  <a:moveTo>
                    <a:pt x="100" y="192"/>
                  </a:moveTo>
                  <a:cubicBezTo>
                    <a:pt x="49" y="192"/>
                    <a:pt x="8" y="150"/>
                    <a:pt x="8" y="100"/>
                  </a:cubicBezTo>
                  <a:cubicBezTo>
                    <a:pt x="8" y="49"/>
                    <a:pt x="49" y="8"/>
                    <a:pt x="100" y="8"/>
                  </a:cubicBezTo>
                  <a:cubicBezTo>
                    <a:pt x="150" y="8"/>
                    <a:pt x="192" y="49"/>
                    <a:pt x="192" y="100"/>
                  </a:cubicBezTo>
                  <a:cubicBezTo>
                    <a:pt x="192" y="150"/>
                    <a:pt x="150" y="192"/>
                    <a:pt x="100" y="19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Freeform 51">
              <a:extLst>
                <a:ext uri="{FF2B5EF4-FFF2-40B4-BE49-F238E27FC236}">
                  <a16:creationId xmlns:a16="http://schemas.microsoft.com/office/drawing/2014/main" id="{DE8CDD65-CE24-48C9-9327-7D7A0A843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2700" y="4003675"/>
              <a:ext cx="404813" cy="296863"/>
            </a:xfrm>
            <a:custGeom>
              <a:avLst/>
              <a:gdLst>
                <a:gd name="T0" fmla="*/ 98 w 108"/>
                <a:gd name="T1" fmla="*/ 2 h 79"/>
                <a:gd name="T2" fmla="*/ 33 w 108"/>
                <a:gd name="T3" fmla="*/ 64 h 79"/>
                <a:gd name="T4" fmla="*/ 11 w 108"/>
                <a:gd name="T5" fmla="*/ 42 h 79"/>
                <a:gd name="T6" fmla="*/ 3 w 108"/>
                <a:gd name="T7" fmla="*/ 42 h 79"/>
                <a:gd name="T8" fmla="*/ 3 w 108"/>
                <a:gd name="T9" fmla="*/ 50 h 79"/>
                <a:gd name="T10" fmla="*/ 29 w 108"/>
                <a:gd name="T11" fmla="*/ 77 h 79"/>
                <a:gd name="T12" fmla="*/ 33 w 108"/>
                <a:gd name="T13" fmla="*/ 79 h 79"/>
                <a:gd name="T14" fmla="*/ 38 w 108"/>
                <a:gd name="T15" fmla="*/ 77 h 79"/>
                <a:gd name="T16" fmla="*/ 106 w 108"/>
                <a:gd name="T17" fmla="*/ 11 h 79"/>
                <a:gd name="T18" fmla="*/ 106 w 108"/>
                <a:gd name="T19" fmla="*/ 2 h 79"/>
                <a:gd name="T20" fmla="*/ 98 w 108"/>
                <a:gd name="T21" fmla="*/ 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79">
                  <a:moveTo>
                    <a:pt x="98" y="2"/>
                  </a:moveTo>
                  <a:cubicBezTo>
                    <a:pt x="33" y="64"/>
                    <a:pt x="33" y="64"/>
                    <a:pt x="33" y="64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9" y="39"/>
                    <a:pt x="5" y="39"/>
                    <a:pt x="3" y="42"/>
                  </a:cubicBezTo>
                  <a:cubicBezTo>
                    <a:pt x="0" y="44"/>
                    <a:pt x="0" y="48"/>
                    <a:pt x="3" y="50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30" y="78"/>
                    <a:pt x="32" y="79"/>
                    <a:pt x="33" y="79"/>
                  </a:cubicBezTo>
                  <a:cubicBezTo>
                    <a:pt x="35" y="79"/>
                    <a:pt x="36" y="78"/>
                    <a:pt x="38" y="77"/>
                  </a:cubicBezTo>
                  <a:cubicBezTo>
                    <a:pt x="106" y="11"/>
                    <a:pt x="106" y="11"/>
                    <a:pt x="106" y="11"/>
                  </a:cubicBezTo>
                  <a:cubicBezTo>
                    <a:pt x="108" y="8"/>
                    <a:pt x="108" y="5"/>
                    <a:pt x="106" y="2"/>
                  </a:cubicBezTo>
                  <a:cubicBezTo>
                    <a:pt x="104" y="0"/>
                    <a:pt x="100" y="0"/>
                    <a:pt x="9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51667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4116D-E564-4CCD-A1A2-69AD850854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hr-HR" dirty="0"/>
              <a:t>Koje su koristi content marketinga?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5FD89-E4AA-45B6-B504-B06CCEEDB14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b="0" i="1" dirty="0">
                <a:solidFill>
                  <a:srgbClr val="171716"/>
                </a:solidFill>
                <a:effectLst/>
                <a:latin typeface="sofia"/>
              </a:rPr>
              <a:t>Content marketing </a:t>
            </a:r>
            <a:r>
              <a:rPr lang="hr-HR" b="0" i="1" dirty="0">
                <a:solidFill>
                  <a:srgbClr val="171716"/>
                </a:solidFill>
                <a:effectLst/>
                <a:latin typeface="sofia"/>
              </a:rPr>
              <a:t>predstavlja mogućnost za dosegnuti i privući nove klijente/kupce.</a:t>
            </a:r>
            <a:endParaRPr lang="en-GB" b="0" i="0" dirty="0">
              <a:solidFill>
                <a:srgbClr val="171716"/>
              </a:solidFill>
              <a:effectLst/>
              <a:latin typeface="sofia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1" dirty="0">
                <a:solidFill>
                  <a:srgbClr val="171716"/>
                </a:solidFill>
                <a:effectLst/>
                <a:latin typeface="sofia"/>
              </a:rPr>
              <a:t>Content marketing </a:t>
            </a:r>
            <a:r>
              <a:rPr lang="hr-HR" b="0" i="1" dirty="0">
                <a:solidFill>
                  <a:srgbClr val="171716"/>
                </a:solidFill>
                <a:effectLst/>
                <a:latin typeface="sofia"/>
              </a:rPr>
              <a:t>donosi mjerljivije rezultate i ROI od tradicionalnih marketinških taktika</a:t>
            </a:r>
            <a:r>
              <a:rPr lang="en-GB" b="0" i="1" dirty="0">
                <a:solidFill>
                  <a:srgbClr val="171716"/>
                </a:solidFill>
                <a:effectLst/>
                <a:latin typeface="sofia"/>
              </a:rPr>
              <a:t>.</a:t>
            </a:r>
            <a:endParaRPr lang="en-GB" b="0" i="0" dirty="0">
              <a:solidFill>
                <a:srgbClr val="171716"/>
              </a:solidFill>
              <a:effectLst/>
              <a:latin typeface="sofia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1" dirty="0">
                <a:solidFill>
                  <a:srgbClr val="171716"/>
                </a:solidFill>
                <a:effectLst/>
                <a:latin typeface="sofia"/>
              </a:rPr>
              <a:t>Content marketing </a:t>
            </a:r>
            <a:r>
              <a:rPr lang="hr-HR" b="0" i="1" dirty="0">
                <a:solidFill>
                  <a:srgbClr val="171716"/>
                </a:solidFill>
                <a:effectLst/>
                <a:latin typeface="sofia"/>
              </a:rPr>
              <a:t>dopušta tvrtki da gradi odnose s kupcima koji pojačavaju povjerenje u brend.</a:t>
            </a:r>
            <a:endParaRPr lang="en-GB" b="0" i="0" dirty="0">
              <a:solidFill>
                <a:srgbClr val="171716"/>
              </a:solidFill>
              <a:effectLst/>
              <a:latin typeface="sofia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1" dirty="0">
                <a:solidFill>
                  <a:srgbClr val="171716"/>
                </a:solidFill>
                <a:effectLst/>
                <a:latin typeface="sofia"/>
              </a:rPr>
              <a:t>Content marketing </a:t>
            </a:r>
            <a:r>
              <a:rPr lang="hr-HR" b="0" i="1" dirty="0">
                <a:solidFill>
                  <a:srgbClr val="171716"/>
                </a:solidFill>
                <a:effectLst/>
                <a:latin typeface="sofia"/>
              </a:rPr>
              <a:t>se fokusira na pričanje priča o brendu (storytelling) koje nailaze na interes kupaca</a:t>
            </a:r>
            <a:r>
              <a:rPr lang="en-GB" b="0" i="1" dirty="0">
                <a:solidFill>
                  <a:srgbClr val="171716"/>
                </a:solidFill>
                <a:effectLst/>
                <a:latin typeface="sofia"/>
              </a:rPr>
              <a:t>.</a:t>
            </a:r>
            <a:endParaRPr lang="en-GB" b="0" i="0" dirty="0">
              <a:solidFill>
                <a:srgbClr val="171716"/>
              </a:solidFill>
              <a:effectLst/>
              <a:latin typeface="sofia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4704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3D3E288-DFC0-487A-A5A2-3CDC5EE820B9}"/>
              </a:ext>
            </a:extLst>
          </p:cNvPr>
          <p:cNvGrpSpPr/>
          <p:nvPr/>
        </p:nvGrpSpPr>
        <p:grpSpPr>
          <a:xfrm>
            <a:off x="2679700" y="1276350"/>
            <a:ext cx="5769056" cy="5581650"/>
            <a:chOff x="6038850" y="2289175"/>
            <a:chExt cx="2710185" cy="270827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C5E4737-588C-463F-81A5-E6CF53E631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38850" y="2289175"/>
              <a:ext cx="2710185" cy="2708275"/>
              <a:chOff x="3824" y="2244"/>
              <a:chExt cx="1419" cy="1418"/>
            </a:xfrm>
          </p:grpSpPr>
          <p:sp>
            <p:nvSpPr>
              <p:cNvPr id="12" name="Freeform 147">
                <a:extLst>
                  <a:ext uri="{FF2B5EF4-FFF2-40B4-BE49-F238E27FC236}">
                    <a16:creationId xmlns:a16="http://schemas.microsoft.com/office/drawing/2014/main" id="{8BE60BBE-8201-4521-B763-4807EDC00C8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106" y="2244"/>
                <a:ext cx="752" cy="409"/>
              </a:xfrm>
              <a:custGeom>
                <a:avLst/>
                <a:gdLst>
                  <a:gd name="T0" fmla="*/ 0 w 760"/>
                  <a:gd name="T1" fmla="*/ 139 h 413"/>
                  <a:gd name="T2" fmla="*/ 72 w 760"/>
                  <a:gd name="T3" fmla="*/ 91 h 413"/>
                  <a:gd name="T4" fmla="*/ 139 w 760"/>
                  <a:gd name="T5" fmla="*/ 57 h 413"/>
                  <a:gd name="T6" fmla="*/ 205 w 760"/>
                  <a:gd name="T7" fmla="*/ 36 h 413"/>
                  <a:gd name="T8" fmla="*/ 274 w 760"/>
                  <a:gd name="T9" fmla="*/ 16 h 413"/>
                  <a:gd name="T10" fmla="*/ 347 w 760"/>
                  <a:gd name="T11" fmla="*/ 3 h 413"/>
                  <a:gd name="T12" fmla="*/ 420 w 760"/>
                  <a:gd name="T13" fmla="*/ 0 h 413"/>
                  <a:gd name="T14" fmla="*/ 486 w 760"/>
                  <a:gd name="T15" fmla="*/ 2 h 413"/>
                  <a:gd name="T16" fmla="*/ 548 w 760"/>
                  <a:gd name="T17" fmla="*/ 10 h 413"/>
                  <a:gd name="T18" fmla="*/ 615 w 760"/>
                  <a:gd name="T19" fmla="*/ 30 h 413"/>
                  <a:gd name="T20" fmla="*/ 668 w 760"/>
                  <a:gd name="T21" fmla="*/ 48 h 413"/>
                  <a:gd name="T22" fmla="*/ 727 w 760"/>
                  <a:gd name="T23" fmla="*/ 84 h 413"/>
                  <a:gd name="T24" fmla="*/ 726 w 760"/>
                  <a:gd name="T25" fmla="*/ 254 h 413"/>
                  <a:gd name="T26" fmla="*/ 589 w 760"/>
                  <a:gd name="T27" fmla="*/ 350 h 413"/>
                  <a:gd name="T28" fmla="*/ 519 w 760"/>
                  <a:gd name="T29" fmla="*/ 322 h 413"/>
                  <a:gd name="T30" fmla="*/ 474 w 760"/>
                  <a:gd name="T31" fmla="*/ 313 h 413"/>
                  <a:gd name="T32" fmla="*/ 424 w 760"/>
                  <a:gd name="T33" fmla="*/ 306 h 413"/>
                  <a:gd name="T34" fmla="*/ 340 w 760"/>
                  <a:gd name="T35" fmla="*/ 315 h 413"/>
                  <a:gd name="T36" fmla="*/ 272 w 760"/>
                  <a:gd name="T37" fmla="*/ 337 h 413"/>
                  <a:gd name="T38" fmla="*/ 232 w 760"/>
                  <a:gd name="T39" fmla="*/ 349 h 413"/>
                  <a:gd name="T40" fmla="*/ 195 w 760"/>
                  <a:gd name="T41" fmla="*/ 371 h 413"/>
                  <a:gd name="T42" fmla="*/ 164 w 760"/>
                  <a:gd name="T43" fmla="*/ 396 h 413"/>
                  <a:gd name="T44" fmla="*/ 0 w 760"/>
                  <a:gd name="T45" fmla="*/ 139 h 41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760"/>
                  <a:gd name="T70" fmla="*/ 0 h 413"/>
                  <a:gd name="T71" fmla="*/ 760 w 760"/>
                  <a:gd name="T72" fmla="*/ 413 h 41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760" h="413">
                    <a:moveTo>
                      <a:pt x="0" y="143"/>
                    </a:moveTo>
                    <a:lnTo>
                      <a:pt x="76" y="95"/>
                    </a:lnTo>
                    <a:lnTo>
                      <a:pt x="145" y="61"/>
                    </a:lnTo>
                    <a:lnTo>
                      <a:pt x="213" y="36"/>
                    </a:lnTo>
                    <a:lnTo>
                      <a:pt x="286" y="16"/>
                    </a:lnTo>
                    <a:lnTo>
                      <a:pt x="363" y="3"/>
                    </a:lnTo>
                    <a:lnTo>
                      <a:pt x="439" y="0"/>
                    </a:lnTo>
                    <a:lnTo>
                      <a:pt x="506" y="2"/>
                    </a:lnTo>
                    <a:lnTo>
                      <a:pt x="572" y="10"/>
                    </a:lnTo>
                    <a:lnTo>
                      <a:pt x="643" y="30"/>
                    </a:lnTo>
                    <a:lnTo>
                      <a:pt x="696" y="48"/>
                    </a:lnTo>
                    <a:lnTo>
                      <a:pt x="759" y="88"/>
                    </a:lnTo>
                    <a:lnTo>
                      <a:pt x="758" y="264"/>
                    </a:lnTo>
                    <a:lnTo>
                      <a:pt x="613" y="363"/>
                    </a:lnTo>
                    <a:lnTo>
                      <a:pt x="543" y="334"/>
                    </a:lnTo>
                    <a:lnTo>
                      <a:pt x="494" y="325"/>
                    </a:lnTo>
                    <a:lnTo>
                      <a:pt x="444" y="318"/>
                    </a:lnTo>
                    <a:lnTo>
                      <a:pt x="356" y="327"/>
                    </a:lnTo>
                    <a:lnTo>
                      <a:pt x="284" y="349"/>
                    </a:lnTo>
                    <a:lnTo>
                      <a:pt x="242" y="362"/>
                    </a:lnTo>
                    <a:lnTo>
                      <a:pt x="203" y="387"/>
                    </a:lnTo>
                    <a:lnTo>
                      <a:pt x="172" y="412"/>
                    </a:lnTo>
                    <a:lnTo>
                      <a:pt x="0" y="143"/>
                    </a:lnTo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40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Freeform 148">
                <a:extLst>
                  <a:ext uri="{FF2B5EF4-FFF2-40B4-BE49-F238E27FC236}">
                    <a16:creationId xmlns:a16="http://schemas.microsoft.com/office/drawing/2014/main" id="{FA737404-0423-49BF-8B5B-F008C25882D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824" y="2378"/>
                <a:ext cx="468" cy="643"/>
              </a:xfrm>
              <a:custGeom>
                <a:avLst/>
                <a:gdLst>
                  <a:gd name="T0" fmla="*/ 306 w 473"/>
                  <a:gd name="T1" fmla="*/ 598 h 650"/>
                  <a:gd name="T2" fmla="*/ 305 w 473"/>
                  <a:gd name="T3" fmla="*/ 554 h 650"/>
                  <a:gd name="T4" fmla="*/ 310 w 473"/>
                  <a:gd name="T5" fmla="*/ 499 h 650"/>
                  <a:gd name="T6" fmla="*/ 322 w 473"/>
                  <a:gd name="T7" fmla="*/ 457 h 650"/>
                  <a:gd name="T8" fmla="*/ 327 w 473"/>
                  <a:gd name="T9" fmla="*/ 431 h 650"/>
                  <a:gd name="T10" fmla="*/ 338 w 473"/>
                  <a:gd name="T11" fmla="*/ 405 h 650"/>
                  <a:gd name="T12" fmla="*/ 346 w 473"/>
                  <a:gd name="T13" fmla="*/ 387 h 650"/>
                  <a:gd name="T14" fmla="*/ 360 w 473"/>
                  <a:gd name="T15" fmla="*/ 360 h 650"/>
                  <a:gd name="T16" fmla="*/ 378 w 473"/>
                  <a:gd name="T17" fmla="*/ 338 h 650"/>
                  <a:gd name="T18" fmla="*/ 391 w 473"/>
                  <a:gd name="T19" fmla="*/ 319 h 650"/>
                  <a:gd name="T20" fmla="*/ 416 w 473"/>
                  <a:gd name="T21" fmla="*/ 293 h 650"/>
                  <a:gd name="T22" fmla="*/ 434 w 473"/>
                  <a:gd name="T23" fmla="*/ 272 h 650"/>
                  <a:gd name="T24" fmla="*/ 447 w 473"/>
                  <a:gd name="T25" fmla="*/ 260 h 650"/>
                  <a:gd name="T26" fmla="*/ 452 w 473"/>
                  <a:gd name="T27" fmla="*/ 85 h 650"/>
                  <a:gd name="T28" fmla="*/ 288 w 473"/>
                  <a:gd name="T29" fmla="*/ 0 h 650"/>
                  <a:gd name="T30" fmla="*/ 247 w 473"/>
                  <a:gd name="T31" fmla="*/ 35 h 650"/>
                  <a:gd name="T32" fmla="*/ 219 w 473"/>
                  <a:gd name="T33" fmla="*/ 59 h 650"/>
                  <a:gd name="T34" fmla="*/ 180 w 473"/>
                  <a:gd name="T35" fmla="*/ 98 h 650"/>
                  <a:gd name="T36" fmla="*/ 147 w 473"/>
                  <a:gd name="T37" fmla="*/ 136 h 650"/>
                  <a:gd name="T38" fmla="*/ 122 w 473"/>
                  <a:gd name="T39" fmla="*/ 169 h 650"/>
                  <a:gd name="T40" fmla="*/ 92 w 473"/>
                  <a:gd name="T41" fmla="*/ 220 h 650"/>
                  <a:gd name="T42" fmla="*/ 66 w 473"/>
                  <a:gd name="T43" fmla="*/ 261 h 650"/>
                  <a:gd name="T44" fmla="*/ 46 w 473"/>
                  <a:gd name="T45" fmla="*/ 316 h 650"/>
                  <a:gd name="T46" fmla="*/ 29 w 473"/>
                  <a:gd name="T47" fmla="*/ 368 h 650"/>
                  <a:gd name="T48" fmla="*/ 18 w 473"/>
                  <a:gd name="T49" fmla="*/ 413 h 650"/>
                  <a:gd name="T50" fmla="*/ 3 w 473"/>
                  <a:gd name="T51" fmla="*/ 470 h 650"/>
                  <a:gd name="T52" fmla="*/ 0 w 473"/>
                  <a:gd name="T53" fmla="*/ 527 h 650"/>
                  <a:gd name="T54" fmla="*/ 1 w 473"/>
                  <a:gd name="T55" fmla="*/ 585 h 650"/>
                  <a:gd name="T56" fmla="*/ 2 w 473"/>
                  <a:gd name="T57" fmla="*/ 621 h 650"/>
                  <a:gd name="T58" fmla="*/ 306 w 473"/>
                  <a:gd name="T59" fmla="*/ 598 h 65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473"/>
                  <a:gd name="T91" fmla="*/ 0 h 650"/>
                  <a:gd name="T92" fmla="*/ 473 w 473"/>
                  <a:gd name="T93" fmla="*/ 650 h 650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473" h="650">
                    <a:moveTo>
                      <a:pt x="318" y="626"/>
                    </a:moveTo>
                    <a:lnTo>
                      <a:pt x="317" y="578"/>
                    </a:lnTo>
                    <a:lnTo>
                      <a:pt x="322" y="521"/>
                    </a:lnTo>
                    <a:lnTo>
                      <a:pt x="336" y="477"/>
                    </a:lnTo>
                    <a:lnTo>
                      <a:pt x="342" y="451"/>
                    </a:lnTo>
                    <a:lnTo>
                      <a:pt x="354" y="423"/>
                    </a:lnTo>
                    <a:lnTo>
                      <a:pt x="362" y="403"/>
                    </a:lnTo>
                    <a:lnTo>
                      <a:pt x="376" y="376"/>
                    </a:lnTo>
                    <a:lnTo>
                      <a:pt x="394" y="354"/>
                    </a:lnTo>
                    <a:lnTo>
                      <a:pt x="407" y="333"/>
                    </a:lnTo>
                    <a:lnTo>
                      <a:pt x="434" y="305"/>
                    </a:lnTo>
                    <a:lnTo>
                      <a:pt x="454" y="284"/>
                    </a:lnTo>
                    <a:lnTo>
                      <a:pt x="467" y="272"/>
                    </a:lnTo>
                    <a:lnTo>
                      <a:pt x="472" y="89"/>
                    </a:lnTo>
                    <a:lnTo>
                      <a:pt x="300" y="0"/>
                    </a:lnTo>
                    <a:lnTo>
                      <a:pt x="259" y="35"/>
                    </a:lnTo>
                    <a:lnTo>
                      <a:pt x="227" y="63"/>
                    </a:lnTo>
                    <a:lnTo>
                      <a:pt x="188" y="102"/>
                    </a:lnTo>
                    <a:lnTo>
                      <a:pt x="155" y="141"/>
                    </a:lnTo>
                    <a:lnTo>
                      <a:pt x="126" y="177"/>
                    </a:lnTo>
                    <a:lnTo>
                      <a:pt x="96" y="228"/>
                    </a:lnTo>
                    <a:lnTo>
                      <a:pt x="70" y="273"/>
                    </a:lnTo>
                    <a:lnTo>
                      <a:pt x="46" y="329"/>
                    </a:lnTo>
                    <a:lnTo>
                      <a:pt x="29" y="384"/>
                    </a:lnTo>
                    <a:lnTo>
                      <a:pt x="18" y="432"/>
                    </a:lnTo>
                    <a:lnTo>
                      <a:pt x="3" y="490"/>
                    </a:lnTo>
                    <a:lnTo>
                      <a:pt x="0" y="551"/>
                    </a:lnTo>
                    <a:lnTo>
                      <a:pt x="1" y="611"/>
                    </a:lnTo>
                    <a:lnTo>
                      <a:pt x="2" y="649"/>
                    </a:lnTo>
                    <a:lnTo>
                      <a:pt x="318" y="626"/>
                    </a:ln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40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Freeform 149">
                <a:extLst>
                  <a:ext uri="{FF2B5EF4-FFF2-40B4-BE49-F238E27FC236}">
                    <a16:creationId xmlns:a16="http://schemas.microsoft.com/office/drawing/2014/main" id="{FCB5805B-FBE4-48A9-8CC2-E96FC61F94C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201" y="3257"/>
                <a:ext cx="745" cy="405"/>
              </a:xfrm>
              <a:custGeom>
                <a:avLst/>
                <a:gdLst>
                  <a:gd name="T0" fmla="*/ 744 w 753"/>
                  <a:gd name="T1" fmla="*/ 269 h 409"/>
                  <a:gd name="T2" fmla="*/ 668 w 753"/>
                  <a:gd name="T3" fmla="*/ 316 h 409"/>
                  <a:gd name="T4" fmla="*/ 599 w 753"/>
                  <a:gd name="T5" fmla="*/ 349 h 409"/>
                  <a:gd name="T6" fmla="*/ 531 w 753"/>
                  <a:gd name="T7" fmla="*/ 372 h 409"/>
                  <a:gd name="T8" fmla="*/ 459 w 753"/>
                  <a:gd name="T9" fmla="*/ 391 h 409"/>
                  <a:gd name="T10" fmla="*/ 381 w 753"/>
                  <a:gd name="T11" fmla="*/ 403 h 409"/>
                  <a:gd name="T12" fmla="*/ 308 w 753"/>
                  <a:gd name="T13" fmla="*/ 404 h 409"/>
                  <a:gd name="T14" fmla="*/ 240 w 753"/>
                  <a:gd name="T15" fmla="*/ 400 h 409"/>
                  <a:gd name="T16" fmla="*/ 174 w 753"/>
                  <a:gd name="T17" fmla="*/ 390 h 409"/>
                  <a:gd name="T18" fmla="*/ 106 w 753"/>
                  <a:gd name="T19" fmla="*/ 369 h 409"/>
                  <a:gd name="T20" fmla="*/ 54 w 753"/>
                  <a:gd name="T21" fmla="*/ 353 h 409"/>
                  <a:gd name="T22" fmla="*/ 25 w 753"/>
                  <a:gd name="T23" fmla="*/ 339 h 409"/>
                  <a:gd name="T24" fmla="*/ 0 w 753"/>
                  <a:gd name="T25" fmla="*/ 148 h 409"/>
                  <a:gd name="T26" fmla="*/ 196 w 753"/>
                  <a:gd name="T27" fmla="*/ 70 h 409"/>
                  <a:gd name="T28" fmla="*/ 215 w 753"/>
                  <a:gd name="T29" fmla="*/ 75 h 409"/>
                  <a:gd name="T30" fmla="*/ 251 w 753"/>
                  <a:gd name="T31" fmla="*/ 80 h 409"/>
                  <a:gd name="T32" fmla="*/ 308 w 753"/>
                  <a:gd name="T33" fmla="*/ 92 h 409"/>
                  <a:gd name="T34" fmla="*/ 366 w 753"/>
                  <a:gd name="T35" fmla="*/ 92 h 409"/>
                  <a:gd name="T36" fmla="*/ 436 w 753"/>
                  <a:gd name="T37" fmla="*/ 83 h 409"/>
                  <a:gd name="T38" fmla="*/ 482 w 753"/>
                  <a:gd name="T39" fmla="*/ 63 h 409"/>
                  <a:gd name="T40" fmla="*/ 544 w 753"/>
                  <a:gd name="T41" fmla="*/ 31 h 409"/>
                  <a:gd name="T42" fmla="*/ 587 w 753"/>
                  <a:gd name="T43" fmla="*/ 0 h 409"/>
                  <a:gd name="T44" fmla="*/ 744 w 753"/>
                  <a:gd name="T45" fmla="*/ 269 h 40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753"/>
                  <a:gd name="T70" fmla="*/ 0 h 409"/>
                  <a:gd name="T71" fmla="*/ 753 w 753"/>
                  <a:gd name="T72" fmla="*/ 409 h 40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753" h="409">
                    <a:moveTo>
                      <a:pt x="752" y="272"/>
                    </a:moveTo>
                    <a:lnTo>
                      <a:pt x="675" y="319"/>
                    </a:lnTo>
                    <a:lnTo>
                      <a:pt x="605" y="352"/>
                    </a:lnTo>
                    <a:lnTo>
                      <a:pt x="537" y="376"/>
                    </a:lnTo>
                    <a:lnTo>
                      <a:pt x="464" y="395"/>
                    </a:lnTo>
                    <a:lnTo>
                      <a:pt x="385" y="407"/>
                    </a:lnTo>
                    <a:lnTo>
                      <a:pt x="311" y="408"/>
                    </a:lnTo>
                    <a:lnTo>
                      <a:pt x="243" y="404"/>
                    </a:lnTo>
                    <a:lnTo>
                      <a:pt x="176" y="394"/>
                    </a:lnTo>
                    <a:lnTo>
                      <a:pt x="107" y="373"/>
                    </a:lnTo>
                    <a:lnTo>
                      <a:pt x="55" y="356"/>
                    </a:lnTo>
                    <a:lnTo>
                      <a:pt x="25" y="342"/>
                    </a:lnTo>
                    <a:lnTo>
                      <a:pt x="0" y="149"/>
                    </a:lnTo>
                    <a:lnTo>
                      <a:pt x="198" y="71"/>
                    </a:lnTo>
                    <a:lnTo>
                      <a:pt x="217" y="76"/>
                    </a:lnTo>
                    <a:lnTo>
                      <a:pt x="254" y="81"/>
                    </a:lnTo>
                    <a:lnTo>
                      <a:pt x="311" y="93"/>
                    </a:lnTo>
                    <a:lnTo>
                      <a:pt x="370" y="93"/>
                    </a:lnTo>
                    <a:lnTo>
                      <a:pt x="441" y="84"/>
                    </a:lnTo>
                    <a:lnTo>
                      <a:pt x="487" y="64"/>
                    </a:lnTo>
                    <a:lnTo>
                      <a:pt x="550" y="31"/>
                    </a:lnTo>
                    <a:lnTo>
                      <a:pt x="593" y="0"/>
                    </a:lnTo>
                    <a:lnTo>
                      <a:pt x="752" y="272"/>
                    </a:ln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40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Freeform 150">
                <a:extLst>
                  <a:ext uri="{FF2B5EF4-FFF2-40B4-BE49-F238E27FC236}">
                    <a16:creationId xmlns:a16="http://schemas.microsoft.com/office/drawing/2014/main" id="{8CD0869C-77AF-4EA1-BB18-A36A924CAD4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830" y="2907"/>
                <a:ext cx="559" cy="699"/>
              </a:xfrm>
              <a:custGeom>
                <a:avLst/>
                <a:gdLst>
                  <a:gd name="T0" fmla="*/ 405 w 565"/>
                  <a:gd name="T1" fmla="*/ 677 h 706"/>
                  <a:gd name="T2" fmla="*/ 331 w 565"/>
                  <a:gd name="T3" fmla="*/ 641 h 706"/>
                  <a:gd name="T4" fmla="*/ 270 w 565"/>
                  <a:gd name="T5" fmla="*/ 601 h 706"/>
                  <a:gd name="T6" fmla="*/ 231 w 565"/>
                  <a:gd name="T7" fmla="*/ 566 h 706"/>
                  <a:gd name="T8" fmla="*/ 179 w 565"/>
                  <a:gd name="T9" fmla="*/ 515 h 706"/>
                  <a:gd name="T10" fmla="*/ 139 w 565"/>
                  <a:gd name="T11" fmla="*/ 470 h 706"/>
                  <a:gd name="T12" fmla="*/ 101 w 565"/>
                  <a:gd name="T13" fmla="*/ 415 h 706"/>
                  <a:gd name="T14" fmla="*/ 65 w 565"/>
                  <a:gd name="T15" fmla="*/ 347 h 706"/>
                  <a:gd name="T16" fmla="*/ 45 w 565"/>
                  <a:gd name="T17" fmla="*/ 291 h 706"/>
                  <a:gd name="T18" fmla="*/ 27 w 565"/>
                  <a:gd name="T19" fmla="*/ 239 h 706"/>
                  <a:gd name="T20" fmla="*/ 12 w 565"/>
                  <a:gd name="T21" fmla="*/ 196 h 706"/>
                  <a:gd name="T22" fmla="*/ 8 w 565"/>
                  <a:gd name="T23" fmla="*/ 157 h 706"/>
                  <a:gd name="T24" fmla="*/ 0 w 565"/>
                  <a:gd name="T25" fmla="*/ 108 h 706"/>
                  <a:gd name="T26" fmla="*/ 154 w 565"/>
                  <a:gd name="T27" fmla="*/ 0 h 706"/>
                  <a:gd name="T28" fmla="*/ 298 w 565"/>
                  <a:gd name="T29" fmla="*/ 78 h 706"/>
                  <a:gd name="T30" fmla="*/ 312 w 565"/>
                  <a:gd name="T31" fmla="*/ 124 h 706"/>
                  <a:gd name="T32" fmla="*/ 317 w 565"/>
                  <a:gd name="T33" fmla="*/ 149 h 706"/>
                  <a:gd name="T34" fmla="*/ 325 w 565"/>
                  <a:gd name="T35" fmla="*/ 185 h 706"/>
                  <a:gd name="T36" fmla="*/ 346 w 565"/>
                  <a:gd name="T37" fmla="*/ 229 h 706"/>
                  <a:gd name="T38" fmla="*/ 368 w 565"/>
                  <a:gd name="T39" fmla="*/ 263 h 706"/>
                  <a:gd name="T40" fmla="*/ 384 w 565"/>
                  <a:gd name="T41" fmla="*/ 284 h 706"/>
                  <a:gd name="T42" fmla="*/ 405 w 565"/>
                  <a:gd name="T43" fmla="*/ 313 h 706"/>
                  <a:gd name="T44" fmla="*/ 424 w 565"/>
                  <a:gd name="T45" fmla="*/ 333 h 706"/>
                  <a:gd name="T46" fmla="*/ 452 w 565"/>
                  <a:gd name="T47" fmla="*/ 353 h 706"/>
                  <a:gd name="T48" fmla="*/ 478 w 565"/>
                  <a:gd name="T49" fmla="*/ 374 h 706"/>
                  <a:gd name="T50" fmla="*/ 515 w 565"/>
                  <a:gd name="T51" fmla="*/ 395 h 706"/>
                  <a:gd name="T52" fmla="*/ 540 w 565"/>
                  <a:gd name="T53" fmla="*/ 406 h 706"/>
                  <a:gd name="T54" fmla="*/ 370 w 565"/>
                  <a:gd name="T55" fmla="*/ 484 h 706"/>
                  <a:gd name="T56" fmla="*/ 405 w 565"/>
                  <a:gd name="T57" fmla="*/ 677 h 70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565"/>
                  <a:gd name="T88" fmla="*/ 0 h 706"/>
                  <a:gd name="T89" fmla="*/ 565 w 565"/>
                  <a:gd name="T90" fmla="*/ 706 h 70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565" h="706">
                    <a:moveTo>
                      <a:pt x="421" y="705"/>
                    </a:moveTo>
                    <a:lnTo>
                      <a:pt x="347" y="667"/>
                    </a:lnTo>
                    <a:lnTo>
                      <a:pt x="282" y="625"/>
                    </a:lnTo>
                    <a:lnTo>
                      <a:pt x="241" y="590"/>
                    </a:lnTo>
                    <a:lnTo>
                      <a:pt x="187" y="535"/>
                    </a:lnTo>
                    <a:lnTo>
                      <a:pt x="145" y="490"/>
                    </a:lnTo>
                    <a:lnTo>
                      <a:pt x="105" y="431"/>
                    </a:lnTo>
                    <a:lnTo>
                      <a:pt x="69" y="361"/>
                    </a:lnTo>
                    <a:lnTo>
                      <a:pt x="45" y="303"/>
                    </a:lnTo>
                    <a:lnTo>
                      <a:pt x="27" y="247"/>
                    </a:lnTo>
                    <a:lnTo>
                      <a:pt x="12" y="204"/>
                    </a:lnTo>
                    <a:lnTo>
                      <a:pt x="8" y="165"/>
                    </a:lnTo>
                    <a:lnTo>
                      <a:pt x="0" y="112"/>
                    </a:lnTo>
                    <a:lnTo>
                      <a:pt x="162" y="0"/>
                    </a:lnTo>
                    <a:lnTo>
                      <a:pt x="310" y="82"/>
                    </a:lnTo>
                    <a:lnTo>
                      <a:pt x="324" y="128"/>
                    </a:lnTo>
                    <a:lnTo>
                      <a:pt x="329" y="155"/>
                    </a:lnTo>
                    <a:lnTo>
                      <a:pt x="340" y="193"/>
                    </a:lnTo>
                    <a:lnTo>
                      <a:pt x="362" y="237"/>
                    </a:lnTo>
                    <a:lnTo>
                      <a:pt x="384" y="275"/>
                    </a:lnTo>
                    <a:lnTo>
                      <a:pt x="400" y="296"/>
                    </a:lnTo>
                    <a:lnTo>
                      <a:pt x="421" y="325"/>
                    </a:lnTo>
                    <a:lnTo>
                      <a:pt x="444" y="345"/>
                    </a:lnTo>
                    <a:lnTo>
                      <a:pt x="472" y="369"/>
                    </a:lnTo>
                    <a:lnTo>
                      <a:pt x="498" y="390"/>
                    </a:lnTo>
                    <a:lnTo>
                      <a:pt x="539" y="411"/>
                    </a:lnTo>
                    <a:lnTo>
                      <a:pt x="564" y="422"/>
                    </a:lnTo>
                    <a:lnTo>
                      <a:pt x="386" y="504"/>
                    </a:lnTo>
                    <a:lnTo>
                      <a:pt x="421" y="705"/>
                    </a:ln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40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Freeform 151">
                <a:extLst>
                  <a:ext uri="{FF2B5EF4-FFF2-40B4-BE49-F238E27FC236}">
                    <a16:creationId xmlns:a16="http://schemas.microsoft.com/office/drawing/2014/main" id="{A680D049-8D7F-4BB6-8091-7271BF2BAEE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769" y="2886"/>
                <a:ext cx="474" cy="643"/>
              </a:xfrm>
              <a:custGeom>
                <a:avLst/>
                <a:gdLst>
                  <a:gd name="T0" fmla="*/ 152 w 479"/>
                  <a:gd name="T1" fmla="*/ 7 h 649"/>
                  <a:gd name="T2" fmla="*/ 157 w 479"/>
                  <a:gd name="T3" fmla="*/ 41 h 649"/>
                  <a:gd name="T4" fmla="*/ 160 w 479"/>
                  <a:gd name="T5" fmla="*/ 92 h 649"/>
                  <a:gd name="T6" fmla="*/ 156 w 479"/>
                  <a:gd name="T7" fmla="*/ 114 h 649"/>
                  <a:gd name="T8" fmla="*/ 153 w 479"/>
                  <a:gd name="T9" fmla="*/ 141 h 649"/>
                  <a:gd name="T10" fmla="*/ 145 w 479"/>
                  <a:gd name="T11" fmla="*/ 170 h 649"/>
                  <a:gd name="T12" fmla="*/ 134 w 479"/>
                  <a:gd name="T13" fmla="*/ 209 h 649"/>
                  <a:gd name="T14" fmla="*/ 121 w 479"/>
                  <a:gd name="T15" fmla="*/ 242 h 649"/>
                  <a:gd name="T16" fmla="*/ 106 w 479"/>
                  <a:gd name="T17" fmla="*/ 267 h 649"/>
                  <a:gd name="T18" fmla="*/ 84 w 479"/>
                  <a:gd name="T19" fmla="*/ 298 h 649"/>
                  <a:gd name="T20" fmla="*/ 56 w 479"/>
                  <a:gd name="T21" fmla="*/ 330 h 649"/>
                  <a:gd name="T22" fmla="*/ 35 w 479"/>
                  <a:gd name="T23" fmla="*/ 351 h 649"/>
                  <a:gd name="T24" fmla="*/ 21 w 479"/>
                  <a:gd name="T25" fmla="*/ 365 h 649"/>
                  <a:gd name="T26" fmla="*/ 0 w 479"/>
                  <a:gd name="T27" fmla="*/ 543 h 649"/>
                  <a:gd name="T28" fmla="*/ 175 w 479"/>
                  <a:gd name="T29" fmla="*/ 642 h 649"/>
                  <a:gd name="T30" fmla="*/ 217 w 479"/>
                  <a:gd name="T31" fmla="*/ 607 h 649"/>
                  <a:gd name="T32" fmla="*/ 248 w 479"/>
                  <a:gd name="T33" fmla="*/ 580 h 649"/>
                  <a:gd name="T34" fmla="*/ 287 w 479"/>
                  <a:gd name="T35" fmla="*/ 541 h 649"/>
                  <a:gd name="T36" fmla="*/ 320 w 479"/>
                  <a:gd name="T37" fmla="*/ 502 h 649"/>
                  <a:gd name="T38" fmla="*/ 348 w 479"/>
                  <a:gd name="T39" fmla="*/ 467 h 649"/>
                  <a:gd name="T40" fmla="*/ 378 w 479"/>
                  <a:gd name="T41" fmla="*/ 416 h 649"/>
                  <a:gd name="T42" fmla="*/ 404 w 479"/>
                  <a:gd name="T43" fmla="*/ 372 h 649"/>
                  <a:gd name="T44" fmla="*/ 427 w 479"/>
                  <a:gd name="T45" fmla="*/ 317 h 649"/>
                  <a:gd name="T46" fmla="*/ 444 w 479"/>
                  <a:gd name="T47" fmla="*/ 263 h 649"/>
                  <a:gd name="T48" fmla="*/ 456 w 479"/>
                  <a:gd name="T49" fmla="*/ 213 h 649"/>
                  <a:gd name="T50" fmla="*/ 470 w 479"/>
                  <a:gd name="T51" fmla="*/ 157 h 649"/>
                  <a:gd name="T52" fmla="*/ 473 w 479"/>
                  <a:gd name="T53" fmla="*/ 97 h 649"/>
                  <a:gd name="T54" fmla="*/ 472 w 479"/>
                  <a:gd name="T55" fmla="*/ 38 h 649"/>
                  <a:gd name="T56" fmla="*/ 471 w 479"/>
                  <a:gd name="T57" fmla="*/ 0 h 649"/>
                  <a:gd name="T58" fmla="*/ 152 w 479"/>
                  <a:gd name="T59" fmla="*/ 7 h 64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479"/>
                  <a:gd name="T91" fmla="*/ 0 h 649"/>
                  <a:gd name="T92" fmla="*/ 479 w 479"/>
                  <a:gd name="T93" fmla="*/ 649 h 649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479" h="649">
                    <a:moveTo>
                      <a:pt x="154" y="7"/>
                    </a:moveTo>
                    <a:lnTo>
                      <a:pt x="159" y="41"/>
                    </a:lnTo>
                    <a:lnTo>
                      <a:pt x="162" y="93"/>
                    </a:lnTo>
                    <a:lnTo>
                      <a:pt x="158" y="115"/>
                    </a:lnTo>
                    <a:lnTo>
                      <a:pt x="155" y="142"/>
                    </a:lnTo>
                    <a:lnTo>
                      <a:pt x="147" y="172"/>
                    </a:lnTo>
                    <a:lnTo>
                      <a:pt x="135" y="211"/>
                    </a:lnTo>
                    <a:lnTo>
                      <a:pt x="122" y="244"/>
                    </a:lnTo>
                    <a:lnTo>
                      <a:pt x="107" y="269"/>
                    </a:lnTo>
                    <a:lnTo>
                      <a:pt x="85" y="301"/>
                    </a:lnTo>
                    <a:lnTo>
                      <a:pt x="57" y="333"/>
                    </a:lnTo>
                    <a:lnTo>
                      <a:pt x="35" y="354"/>
                    </a:lnTo>
                    <a:lnTo>
                      <a:pt x="21" y="368"/>
                    </a:lnTo>
                    <a:lnTo>
                      <a:pt x="0" y="548"/>
                    </a:lnTo>
                    <a:lnTo>
                      <a:pt x="177" y="648"/>
                    </a:lnTo>
                    <a:lnTo>
                      <a:pt x="219" y="613"/>
                    </a:lnTo>
                    <a:lnTo>
                      <a:pt x="251" y="585"/>
                    </a:lnTo>
                    <a:lnTo>
                      <a:pt x="290" y="546"/>
                    </a:lnTo>
                    <a:lnTo>
                      <a:pt x="323" y="507"/>
                    </a:lnTo>
                    <a:lnTo>
                      <a:pt x="352" y="471"/>
                    </a:lnTo>
                    <a:lnTo>
                      <a:pt x="382" y="420"/>
                    </a:lnTo>
                    <a:lnTo>
                      <a:pt x="408" y="375"/>
                    </a:lnTo>
                    <a:lnTo>
                      <a:pt x="432" y="320"/>
                    </a:lnTo>
                    <a:lnTo>
                      <a:pt x="449" y="265"/>
                    </a:lnTo>
                    <a:lnTo>
                      <a:pt x="461" y="215"/>
                    </a:lnTo>
                    <a:lnTo>
                      <a:pt x="475" y="158"/>
                    </a:lnTo>
                    <a:lnTo>
                      <a:pt x="478" y="98"/>
                    </a:lnTo>
                    <a:lnTo>
                      <a:pt x="477" y="38"/>
                    </a:lnTo>
                    <a:lnTo>
                      <a:pt x="476" y="0"/>
                    </a:lnTo>
                    <a:lnTo>
                      <a:pt x="154" y="7"/>
                    </a:lnTo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140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Freeform 152">
                <a:extLst>
                  <a:ext uri="{FF2B5EF4-FFF2-40B4-BE49-F238E27FC236}">
                    <a16:creationId xmlns:a16="http://schemas.microsoft.com/office/drawing/2014/main" id="{26BEE225-F3BC-4B46-860A-208556C4730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709" y="2319"/>
                <a:ext cx="531" cy="699"/>
              </a:xfrm>
              <a:custGeom>
                <a:avLst/>
                <a:gdLst>
                  <a:gd name="T0" fmla="*/ 140 w 537"/>
                  <a:gd name="T1" fmla="*/ 0 h 705"/>
                  <a:gd name="T2" fmla="*/ 181 w 537"/>
                  <a:gd name="T3" fmla="*/ 22 h 705"/>
                  <a:gd name="T4" fmla="*/ 242 w 537"/>
                  <a:gd name="T5" fmla="*/ 59 h 705"/>
                  <a:gd name="T6" fmla="*/ 284 w 537"/>
                  <a:gd name="T7" fmla="*/ 94 h 705"/>
                  <a:gd name="T8" fmla="*/ 333 w 537"/>
                  <a:gd name="T9" fmla="*/ 149 h 705"/>
                  <a:gd name="T10" fmla="*/ 375 w 537"/>
                  <a:gd name="T11" fmla="*/ 191 h 705"/>
                  <a:gd name="T12" fmla="*/ 411 w 537"/>
                  <a:gd name="T13" fmla="*/ 249 h 705"/>
                  <a:gd name="T14" fmla="*/ 448 w 537"/>
                  <a:gd name="T15" fmla="*/ 315 h 705"/>
                  <a:gd name="T16" fmla="*/ 471 w 537"/>
                  <a:gd name="T17" fmla="*/ 373 h 705"/>
                  <a:gd name="T18" fmla="*/ 486 w 537"/>
                  <a:gd name="T19" fmla="*/ 425 h 705"/>
                  <a:gd name="T20" fmla="*/ 500 w 537"/>
                  <a:gd name="T21" fmla="*/ 468 h 705"/>
                  <a:gd name="T22" fmla="*/ 504 w 537"/>
                  <a:gd name="T23" fmla="*/ 508 h 705"/>
                  <a:gd name="T24" fmla="*/ 512 w 537"/>
                  <a:gd name="T25" fmla="*/ 557 h 705"/>
                  <a:gd name="T26" fmla="*/ 379 w 537"/>
                  <a:gd name="T27" fmla="*/ 680 h 705"/>
                  <a:gd name="T28" fmla="*/ 208 w 537"/>
                  <a:gd name="T29" fmla="*/ 584 h 705"/>
                  <a:gd name="T30" fmla="*/ 205 w 537"/>
                  <a:gd name="T31" fmla="*/ 556 h 705"/>
                  <a:gd name="T32" fmla="*/ 202 w 537"/>
                  <a:gd name="T33" fmla="*/ 526 h 705"/>
                  <a:gd name="T34" fmla="*/ 191 w 537"/>
                  <a:gd name="T35" fmla="*/ 498 h 705"/>
                  <a:gd name="T36" fmla="*/ 175 w 537"/>
                  <a:gd name="T37" fmla="*/ 462 h 705"/>
                  <a:gd name="T38" fmla="*/ 155 w 537"/>
                  <a:gd name="T39" fmla="*/ 419 h 705"/>
                  <a:gd name="T40" fmla="*/ 132 w 537"/>
                  <a:gd name="T41" fmla="*/ 387 h 705"/>
                  <a:gd name="T42" fmla="*/ 104 w 537"/>
                  <a:gd name="T43" fmla="*/ 350 h 705"/>
                  <a:gd name="T44" fmla="*/ 77 w 537"/>
                  <a:gd name="T45" fmla="*/ 326 h 705"/>
                  <a:gd name="T46" fmla="*/ 55 w 537"/>
                  <a:gd name="T47" fmla="*/ 307 h 705"/>
                  <a:gd name="T48" fmla="*/ 29 w 537"/>
                  <a:gd name="T49" fmla="*/ 289 h 705"/>
                  <a:gd name="T50" fmla="*/ 0 w 537"/>
                  <a:gd name="T51" fmla="*/ 276 h 705"/>
                  <a:gd name="T52" fmla="*/ 0 w 537"/>
                  <a:gd name="T53" fmla="*/ 276 h 705"/>
                  <a:gd name="T54" fmla="*/ 138 w 537"/>
                  <a:gd name="T55" fmla="*/ 185 h 705"/>
                  <a:gd name="T56" fmla="*/ 140 w 537"/>
                  <a:gd name="T57" fmla="*/ 0 h 70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537"/>
                  <a:gd name="T88" fmla="*/ 0 h 705"/>
                  <a:gd name="T89" fmla="*/ 537 w 537"/>
                  <a:gd name="T90" fmla="*/ 705 h 705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537" h="705">
                    <a:moveTo>
                      <a:pt x="148" y="0"/>
                    </a:moveTo>
                    <a:lnTo>
                      <a:pt x="189" y="22"/>
                    </a:lnTo>
                    <a:lnTo>
                      <a:pt x="254" y="63"/>
                    </a:lnTo>
                    <a:lnTo>
                      <a:pt x="296" y="98"/>
                    </a:lnTo>
                    <a:lnTo>
                      <a:pt x="349" y="153"/>
                    </a:lnTo>
                    <a:lnTo>
                      <a:pt x="391" y="199"/>
                    </a:lnTo>
                    <a:lnTo>
                      <a:pt x="431" y="257"/>
                    </a:lnTo>
                    <a:lnTo>
                      <a:pt x="468" y="327"/>
                    </a:lnTo>
                    <a:lnTo>
                      <a:pt x="491" y="385"/>
                    </a:lnTo>
                    <a:lnTo>
                      <a:pt x="509" y="441"/>
                    </a:lnTo>
                    <a:lnTo>
                      <a:pt x="524" y="484"/>
                    </a:lnTo>
                    <a:lnTo>
                      <a:pt x="528" y="524"/>
                    </a:lnTo>
                    <a:lnTo>
                      <a:pt x="536" y="577"/>
                    </a:lnTo>
                    <a:lnTo>
                      <a:pt x="395" y="704"/>
                    </a:lnTo>
                    <a:lnTo>
                      <a:pt x="216" y="604"/>
                    </a:lnTo>
                    <a:lnTo>
                      <a:pt x="213" y="576"/>
                    </a:lnTo>
                    <a:lnTo>
                      <a:pt x="210" y="546"/>
                    </a:lnTo>
                    <a:lnTo>
                      <a:pt x="199" y="514"/>
                    </a:lnTo>
                    <a:lnTo>
                      <a:pt x="183" y="478"/>
                    </a:lnTo>
                    <a:lnTo>
                      <a:pt x="163" y="435"/>
                    </a:lnTo>
                    <a:lnTo>
                      <a:pt x="139" y="399"/>
                    </a:lnTo>
                    <a:lnTo>
                      <a:pt x="108" y="362"/>
                    </a:lnTo>
                    <a:lnTo>
                      <a:pt x="81" y="338"/>
                    </a:lnTo>
                    <a:lnTo>
                      <a:pt x="59" y="319"/>
                    </a:lnTo>
                    <a:lnTo>
                      <a:pt x="29" y="300"/>
                    </a:lnTo>
                    <a:lnTo>
                      <a:pt x="0" y="284"/>
                    </a:lnTo>
                    <a:lnTo>
                      <a:pt x="146" y="193"/>
                    </a:lnTo>
                    <a:lnTo>
                      <a:pt x="148" y="0"/>
                    </a:ln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4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" name="Rectangle 46">
              <a:extLst>
                <a:ext uri="{FF2B5EF4-FFF2-40B4-BE49-F238E27FC236}">
                  <a16:creationId xmlns:a16="http://schemas.microsoft.com/office/drawing/2014/main" id="{19C2A73F-B76A-473B-BEF6-E2144A60B612}"/>
                </a:ext>
              </a:extLst>
            </p:cNvPr>
            <p:cNvSpPr>
              <a:spLocks noChangeArrowheads="1"/>
            </p:cNvSpPr>
            <p:nvPr/>
          </p:nvSpPr>
          <p:spPr bwMode="blackWhite">
            <a:xfrm>
              <a:off x="7122830" y="2518280"/>
              <a:ext cx="562540" cy="1680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 anchorCtr="1">
              <a:spAutoFit/>
            </a:bodyPr>
            <a:lstStyle/>
            <a:p>
              <a:pPr algn="ctr" defTabSz="787400" eaLnBrk="1" hangingPunct="1">
                <a:lnSpc>
                  <a:spcPct val="95000"/>
                </a:lnSpc>
                <a:spcBef>
                  <a:spcPct val="80000"/>
                </a:spcBef>
                <a:buClr>
                  <a:schemeClr val="tx1"/>
                </a:buClr>
                <a:buFont typeface="Wingdings 2" pitchFamily="18" charset="2"/>
                <a:buNone/>
              </a:pPr>
              <a:r>
                <a:rPr lang="hr-HR" b="1" dirty="0"/>
                <a:t>1. Analiza</a:t>
              </a:r>
              <a:endParaRPr lang="en-US" b="1" dirty="0"/>
            </a:p>
          </p:txBody>
        </p:sp>
        <p:sp>
          <p:nvSpPr>
            <p:cNvPr id="6" name="Rectangle 47">
              <a:extLst>
                <a:ext uri="{FF2B5EF4-FFF2-40B4-BE49-F238E27FC236}">
                  <a16:creationId xmlns:a16="http://schemas.microsoft.com/office/drawing/2014/main" id="{53C493BF-4C79-4993-A3BA-82A28A6CBFCF}"/>
                </a:ext>
              </a:extLst>
            </p:cNvPr>
            <p:cNvSpPr>
              <a:spLocks noChangeArrowheads="1"/>
            </p:cNvSpPr>
            <p:nvPr/>
          </p:nvSpPr>
          <p:spPr bwMode="blackWhite">
            <a:xfrm>
              <a:off x="8005015" y="2852811"/>
              <a:ext cx="556788" cy="504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 anchorCtr="1">
              <a:spAutoFit/>
            </a:bodyPr>
            <a:lstStyle/>
            <a:p>
              <a:pPr algn="ctr" defTabSz="787400" eaLnBrk="1" hangingPunct="1">
                <a:lnSpc>
                  <a:spcPct val="95000"/>
                </a:lnSpc>
                <a:spcBef>
                  <a:spcPct val="80000"/>
                </a:spcBef>
                <a:buClr>
                  <a:schemeClr val="tx1"/>
                </a:buClr>
                <a:buFont typeface="Wingdings 2" pitchFamily="18" charset="2"/>
                <a:buNone/>
              </a:pPr>
              <a:r>
                <a:rPr lang="hr-HR" b="1" dirty="0">
                  <a:solidFill>
                    <a:srgbClr val="313131"/>
                  </a:solidFill>
                </a:rPr>
                <a:t>2. Ciljevi i</a:t>
              </a:r>
              <a:br>
                <a:rPr lang="hr-HR" b="1" dirty="0">
                  <a:solidFill>
                    <a:srgbClr val="313131"/>
                  </a:solidFill>
                </a:rPr>
              </a:br>
              <a:r>
                <a:rPr lang="hr-HR" b="1" dirty="0">
                  <a:solidFill>
                    <a:srgbClr val="313131"/>
                  </a:solidFill>
                </a:rPr>
                <a:t>strategija</a:t>
              </a:r>
              <a:br>
                <a:rPr lang="hr-HR" b="1" dirty="0">
                  <a:solidFill>
                    <a:srgbClr val="313131"/>
                  </a:solidFill>
                </a:rPr>
              </a:br>
              <a:r>
                <a:rPr lang="hr-HR" b="1" dirty="0">
                  <a:solidFill>
                    <a:srgbClr val="313131"/>
                  </a:solidFill>
                </a:rPr>
                <a:t>sadržaja</a:t>
              </a:r>
            </a:p>
          </p:txBody>
        </p:sp>
        <p:sp>
          <p:nvSpPr>
            <p:cNvPr id="7" name="Rectangle 48">
              <a:extLst>
                <a:ext uri="{FF2B5EF4-FFF2-40B4-BE49-F238E27FC236}">
                  <a16:creationId xmlns:a16="http://schemas.microsoft.com/office/drawing/2014/main" id="{A7AF465A-2EC7-40F2-8180-0C3BF92FBEB7}"/>
                </a:ext>
              </a:extLst>
            </p:cNvPr>
            <p:cNvSpPr>
              <a:spLocks noChangeArrowheads="1"/>
            </p:cNvSpPr>
            <p:nvPr/>
          </p:nvSpPr>
          <p:spPr bwMode="blackWhite">
            <a:xfrm>
              <a:off x="8015815" y="3954760"/>
              <a:ext cx="720554" cy="33615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 anchorCtr="1">
              <a:spAutoFit/>
            </a:bodyPr>
            <a:lstStyle/>
            <a:p>
              <a:pPr algn="ctr" defTabSz="787400" eaLnBrk="1" hangingPunct="1">
                <a:lnSpc>
                  <a:spcPct val="95000"/>
                </a:lnSpc>
                <a:spcBef>
                  <a:spcPct val="80000"/>
                </a:spcBef>
                <a:buClr>
                  <a:schemeClr val="tx1"/>
                </a:buClr>
                <a:buFont typeface="Wingdings 2" pitchFamily="18" charset="2"/>
                <a:buNone/>
              </a:pPr>
              <a:r>
                <a:rPr lang="hr-HR" b="1" dirty="0">
                  <a:solidFill>
                    <a:srgbClr val="313131"/>
                  </a:solidFill>
                </a:rPr>
                <a:t>3. Stvaranje </a:t>
              </a:r>
              <a:br>
                <a:rPr lang="hr-HR" b="1" dirty="0">
                  <a:solidFill>
                    <a:srgbClr val="313131"/>
                  </a:solidFill>
                </a:rPr>
              </a:br>
              <a:r>
                <a:rPr lang="hr-HR" b="1" dirty="0">
                  <a:solidFill>
                    <a:srgbClr val="313131"/>
                  </a:solidFill>
                </a:rPr>
                <a:t>sadržaja</a:t>
              </a:r>
              <a:endParaRPr lang="en-US" b="1" dirty="0">
                <a:solidFill>
                  <a:srgbClr val="313131"/>
                </a:solidFill>
              </a:endParaRPr>
            </a:p>
          </p:txBody>
        </p:sp>
        <p:sp>
          <p:nvSpPr>
            <p:cNvPr id="8" name="Rectangle 49">
              <a:extLst>
                <a:ext uri="{FF2B5EF4-FFF2-40B4-BE49-F238E27FC236}">
                  <a16:creationId xmlns:a16="http://schemas.microsoft.com/office/drawing/2014/main" id="{CE1BE3CE-C429-446E-B2EC-D79603F219D0}"/>
                </a:ext>
              </a:extLst>
            </p:cNvPr>
            <p:cNvSpPr>
              <a:spLocks noChangeArrowheads="1"/>
            </p:cNvSpPr>
            <p:nvPr/>
          </p:nvSpPr>
          <p:spPr bwMode="blackWhite">
            <a:xfrm>
              <a:off x="6877951" y="4439743"/>
              <a:ext cx="933888" cy="504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 anchorCtr="1">
              <a:spAutoFit/>
            </a:bodyPr>
            <a:lstStyle/>
            <a:p>
              <a:pPr algn="ctr" defTabSz="787400" eaLnBrk="1" hangingPunct="1">
                <a:lnSpc>
                  <a:spcPct val="95000"/>
                </a:lnSpc>
                <a:spcBef>
                  <a:spcPct val="80000"/>
                </a:spcBef>
                <a:buClr>
                  <a:schemeClr val="tx1"/>
                </a:buClr>
                <a:buFont typeface="Wingdings 2" pitchFamily="18" charset="2"/>
                <a:buNone/>
              </a:pPr>
              <a:r>
                <a:rPr lang="hr-HR" b="1" dirty="0"/>
                <a:t>4. Objavljivanje </a:t>
              </a:r>
              <a:br>
                <a:rPr lang="hr-HR" b="1" dirty="0"/>
              </a:br>
              <a:r>
                <a:rPr lang="hr-HR" b="1" dirty="0"/>
                <a:t>tuđeg </a:t>
              </a:r>
              <a:br>
                <a:rPr lang="hr-HR" b="1" dirty="0"/>
              </a:br>
              <a:r>
                <a:rPr lang="hr-HR" b="1" dirty="0"/>
                <a:t>sadržaja</a:t>
              </a:r>
              <a:endParaRPr lang="en-US" b="1" dirty="0"/>
            </a:p>
          </p:txBody>
        </p:sp>
        <p:sp>
          <p:nvSpPr>
            <p:cNvPr id="10" name="Rectangle 50">
              <a:extLst>
                <a:ext uri="{FF2B5EF4-FFF2-40B4-BE49-F238E27FC236}">
                  <a16:creationId xmlns:a16="http://schemas.microsoft.com/office/drawing/2014/main" id="{0F0FE525-E4F7-4B93-940F-D57A92FB7F40}"/>
                </a:ext>
              </a:extLst>
            </p:cNvPr>
            <p:cNvSpPr>
              <a:spLocks noChangeArrowheads="1"/>
            </p:cNvSpPr>
            <p:nvPr/>
          </p:nvSpPr>
          <p:spPr bwMode="blackWhite">
            <a:xfrm>
              <a:off x="6114647" y="4061583"/>
              <a:ext cx="800443" cy="1680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 anchorCtr="1">
              <a:spAutoFit/>
            </a:bodyPr>
            <a:lstStyle/>
            <a:p>
              <a:pPr algn="ctr" defTabSz="787400" eaLnBrk="1" hangingPunct="1">
                <a:lnSpc>
                  <a:spcPct val="95000"/>
                </a:lnSpc>
                <a:spcBef>
                  <a:spcPct val="80000"/>
                </a:spcBef>
                <a:buClr>
                  <a:schemeClr val="tx1"/>
                </a:buClr>
                <a:buFont typeface="Wingdings 2" pitchFamily="18" charset="2"/>
                <a:buNone/>
              </a:pPr>
              <a:r>
                <a:rPr lang="hr-HR" b="1" dirty="0"/>
                <a:t>5. Distribucija</a:t>
              </a:r>
              <a:endParaRPr lang="en-US" b="1" dirty="0"/>
            </a:p>
          </p:txBody>
        </p:sp>
        <p:sp>
          <p:nvSpPr>
            <p:cNvPr id="11" name="Rectangle 51">
              <a:extLst>
                <a:ext uri="{FF2B5EF4-FFF2-40B4-BE49-F238E27FC236}">
                  <a16:creationId xmlns:a16="http://schemas.microsoft.com/office/drawing/2014/main" id="{FD1DA405-05FE-4200-AFD3-764612BDB548}"/>
                </a:ext>
              </a:extLst>
            </p:cNvPr>
            <p:cNvSpPr>
              <a:spLocks noChangeArrowheads="1"/>
            </p:cNvSpPr>
            <p:nvPr/>
          </p:nvSpPr>
          <p:spPr bwMode="blackWhite">
            <a:xfrm>
              <a:off x="6090276" y="3053144"/>
              <a:ext cx="749700" cy="1680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 anchorCtr="1">
              <a:spAutoFit/>
            </a:bodyPr>
            <a:lstStyle/>
            <a:p>
              <a:pPr algn="ctr" defTabSz="787400" eaLnBrk="1" hangingPunct="1">
                <a:lnSpc>
                  <a:spcPct val="95000"/>
                </a:lnSpc>
                <a:spcBef>
                  <a:spcPct val="80000"/>
                </a:spcBef>
                <a:buClr>
                  <a:schemeClr val="tx1"/>
                </a:buClr>
                <a:buFont typeface="Wingdings 2" pitchFamily="18" charset="2"/>
                <a:buNone/>
              </a:pPr>
              <a:r>
                <a:rPr lang="hr-HR" b="1" dirty="0"/>
                <a:t>6. Angažman</a:t>
              </a:r>
              <a:endParaRPr lang="en-US" b="1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B4B8A50-054E-45DB-8956-92386EA6006D}"/>
              </a:ext>
            </a:extLst>
          </p:cNvPr>
          <p:cNvSpPr txBox="1"/>
          <p:nvPr/>
        </p:nvSpPr>
        <p:spPr>
          <a:xfrm>
            <a:off x="962025" y="219215"/>
            <a:ext cx="10267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>
                <a:latin typeface="+mj-lt"/>
              </a:rPr>
              <a:t>Content marketing ciklus</a:t>
            </a:r>
            <a:endParaRPr lang="en-GB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33091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</TotalTime>
  <Words>1486</Words>
  <Application>Microsoft Office PowerPoint</Application>
  <PresentationFormat>Widescreen</PresentationFormat>
  <Paragraphs>182</Paragraphs>
  <Slides>34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Arial</vt:lpstr>
      <vt:lpstr>Avenir Next</vt:lpstr>
      <vt:lpstr>Calibri</vt:lpstr>
      <vt:lpstr>Calibri Light</vt:lpstr>
      <vt:lpstr>Montserrat</vt:lpstr>
      <vt:lpstr>Roboto</vt:lpstr>
      <vt:lpstr>Roboto Bk</vt:lpstr>
      <vt:lpstr>Roboto Lt</vt:lpstr>
      <vt:lpstr>sofia</vt:lpstr>
      <vt:lpstr>SourceSansPro</vt:lpstr>
      <vt:lpstr>Wingdings 2</vt:lpstr>
      <vt:lpstr>Office Theme</vt:lpstr>
      <vt:lpstr>1_Office Theme</vt:lpstr>
      <vt:lpstr>2_Office Theme</vt:lpstr>
      <vt:lpstr>RAISE Youth</vt:lpstr>
      <vt:lpstr>Kreiranje digitalnih sadržaja</vt:lpstr>
      <vt:lpstr>PowerPoint Presentation</vt:lpstr>
      <vt:lpstr>Što je zapravo content marketing?</vt:lpstr>
      <vt:lpstr>PowerPoint Presentation</vt:lpstr>
      <vt:lpstr>PowerPoint Presentation</vt:lpstr>
      <vt:lpstr>Što ga čini učinkovitim?</vt:lpstr>
      <vt:lpstr>Koje su koristi content marketinga?</vt:lpstr>
      <vt:lpstr>PowerPoint Presentation</vt:lpstr>
      <vt:lpstr>Ili jednostavnije rečeno:</vt:lpstr>
      <vt:lpstr>Što sve muči kupca?</vt:lpstr>
      <vt:lpstr>PowerPoint Presentation</vt:lpstr>
      <vt:lpstr>Svatko i svi nisu vaša publika</vt:lpstr>
      <vt:lpstr>Razumijte svoje publike</vt:lpstr>
      <vt:lpstr>Kreirat ćete persone</vt:lpstr>
      <vt:lpstr>Primjeri  persona</vt:lpstr>
      <vt:lpstr>PowerPoint Presentation</vt:lpstr>
      <vt:lpstr>Napravite urednički kalendar</vt:lpstr>
      <vt:lpstr>Koje su koristi od uredničkog kalendara?</vt:lpstr>
      <vt:lpstr>PowerPoint Presentation</vt:lpstr>
      <vt:lpstr>Ispričajte priču</vt:lpstr>
      <vt:lpstr>Slijedite pravilo 30-70</vt:lpstr>
      <vt:lpstr>PowerPoint Presentation</vt:lpstr>
      <vt:lpstr>PowerPoint Presentation</vt:lpstr>
      <vt:lpstr>PowerPoint Presentation</vt:lpstr>
      <vt:lpstr>Buzzsumo</vt:lpstr>
      <vt:lpstr>PowerPoint Presentation</vt:lpstr>
      <vt:lpstr>Check lista</vt:lpstr>
      <vt:lpstr>Ponovno korištenje sadržaja je više od samo njegovog repostanja na različitim kanalima.</vt:lpstr>
      <vt:lpstr>PowerPoint Presentation</vt:lpstr>
      <vt:lpstr>PowerPoint Presentation</vt:lpstr>
      <vt:lpstr>PowerPoint Presentation</vt:lpstr>
      <vt:lpstr>PowerPoint Presentation</vt:lpstr>
      <vt:lpstr>RAISE Youth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Tur Kultur</dc:creator>
  <cp:lastModifiedBy>Aleksandra Kolarić</cp:lastModifiedBy>
  <cp:revision>9</cp:revision>
  <dcterms:created xsi:type="dcterms:W3CDTF">2021-03-11T08:51:15Z</dcterms:created>
  <dcterms:modified xsi:type="dcterms:W3CDTF">2021-04-08T19:22:59Z</dcterms:modified>
</cp:coreProperties>
</file>