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9"/>
  </p:notesMasterIdLst>
  <p:sldIdLst>
    <p:sldId id="261"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sutic" initials="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06-02-14T05:47:49.343" idx="2">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352545-B151-41C3-A485-2E48A35D303F}" type="datetimeFigureOut">
              <a:rPr lang="hr-HR" smtClean="0"/>
              <a:t>15.03.2021.</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9855AC-9C79-448F-B85B-EF7D8E31826E}" type="slidenum">
              <a:rPr lang="hr-HR" smtClean="0"/>
              <a:t>‹#›</a:t>
            </a:fld>
            <a:endParaRPr lang="hr-HR"/>
          </a:p>
        </p:txBody>
      </p:sp>
    </p:spTree>
    <p:extLst>
      <p:ext uri="{BB962C8B-B14F-4D97-AF65-F5344CB8AC3E}">
        <p14:creationId xmlns:p14="http://schemas.microsoft.com/office/powerpoint/2010/main" val="2288446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spcBef>
                <a:spcPct val="30000"/>
              </a:spcBef>
              <a:defRPr sz="1200">
                <a:solidFill>
                  <a:schemeClr val="tx1"/>
                </a:solidFill>
                <a:latin typeface="Times New Roman" panose="02020603050405020304" pitchFamily="18" charset="0"/>
              </a:defRPr>
            </a:lvl1pPr>
            <a:lvl2pPr marL="742950" indent="-285750" defTabSz="946150">
              <a:spcBef>
                <a:spcPct val="30000"/>
              </a:spcBef>
              <a:defRPr sz="1200">
                <a:solidFill>
                  <a:schemeClr val="tx1"/>
                </a:solidFill>
                <a:latin typeface="Times New Roman" panose="02020603050405020304" pitchFamily="18" charset="0"/>
              </a:defRPr>
            </a:lvl2pPr>
            <a:lvl3pPr marL="1143000" indent="-228600" defTabSz="946150">
              <a:spcBef>
                <a:spcPct val="30000"/>
              </a:spcBef>
              <a:defRPr sz="1200">
                <a:solidFill>
                  <a:schemeClr val="tx1"/>
                </a:solidFill>
                <a:latin typeface="Times New Roman" panose="02020603050405020304" pitchFamily="18" charset="0"/>
              </a:defRPr>
            </a:lvl3pPr>
            <a:lvl4pPr marL="1600200" indent="-228600" defTabSz="946150">
              <a:spcBef>
                <a:spcPct val="30000"/>
              </a:spcBef>
              <a:defRPr sz="1200">
                <a:solidFill>
                  <a:schemeClr val="tx1"/>
                </a:solidFill>
                <a:latin typeface="Times New Roman" panose="02020603050405020304" pitchFamily="18" charset="0"/>
              </a:defRPr>
            </a:lvl4pPr>
            <a:lvl5pPr marL="2057400" indent="-228600" defTabSz="946150">
              <a:spcBef>
                <a:spcPct val="30000"/>
              </a:spcBef>
              <a:defRPr sz="1200">
                <a:solidFill>
                  <a:schemeClr val="tx1"/>
                </a:solidFill>
                <a:latin typeface="Times New Roman" panose="02020603050405020304" pitchFamily="18" charset="0"/>
              </a:defRPr>
            </a:lvl5pPr>
            <a:lvl6pPr marL="2514600" indent="-228600" defTabSz="9461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461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461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461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20000"/>
              </a:spcBef>
            </a:pPr>
            <a:fld id="{350C08AA-F512-47F5-984C-9D7A2F91F6FB}" type="slidenum">
              <a:rPr lang="hr-HR" altLang="sr-Latn-RS" smtClean="0"/>
              <a:pPr>
                <a:spcBef>
                  <a:spcPct val="20000"/>
                </a:spcBef>
              </a:pPr>
              <a:t>5</a:t>
            </a:fld>
            <a:endParaRPr lang="hr-HR" altLang="sr-Latn-RS" smtClean="0"/>
          </a:p>
        </p:txBody>
      </p:sp>
      <p:sp>
        <p:nvSpPr>
          <p:cNvPr id="8195" name="Rectangle 2"/>
          <p:cNvSpPr>
            <a:spLocks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r-HR" altLang="sr-Latn-RS" smtClean="0"/>
          </a:p>
        </p:txBody>
      </p:sp>
    </p:spTree>
    <p:extLst>
      <p:ext uri="{BB962C8B-B14F-4D97-AF65-F5344CB8AC3E}">
        <p14:creationId xmlns:p14="http://schemas.microsoft.com/office/powerpoint/2010/main" val="1916498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r-HR" altLang="sr-Latn-RS" smtClean="0"/>
              <a:t>Vinotočje/kušaona – “s nogu”, pogodno za turu, tj. obilazak većeg broja takvih objekata</a:t>
            </a:r>
          </a:p>
          <a:p>
            <a:r>
              <a:rPr lang="hr-HR" altLang="sr-Latn-RS" smtClean="0"/>
              <a:t>izletište – kao ug. objekti iz skupine restorana</a:t>
            </a: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spcBef>
                <a:spcPct val="30000"/>
              </a:spcBef>
              <a:defRPr sz="1200">
                <a:solidFill>
                  <a:schemeClr val="tx1"/>
                </a:solidFill>
                <a:latin typeface="Times New Roman" panose="02020603050405020304" pitchFamily="18" charset="0"/>
              </a:defRPr>
            </a:lvl1pPr>
            <a:lvl2pPr marL="742950" indent="-285750" defTabSz="946150">
              <a:spcBef>
                <a:spcPct val="30000"/>
              </a:spcBef>
              <a:defRPr sz="1200">
                <a:solidFill>
                  <a:schemeClr val="tx1"/>
                </a:solidFill>
                <a:latin typeface="Times New Roman" panose="02020603050405020304" pitchFamily="18" charset="0"/>
              </a:defRPr>
            </a:lvl2pPr>
            <a:lvl3pPr marL="1143000" indent="-228600" defTabSz="946150">
              <a:spcBef>
                <a:spcPct val="30000"/>
              </a:spcBef>
              <a:defRPr sz="1200">
                <a:solidFill>
                  <a:schemeClr val="tx1"/>
                </a:solidFill>
                <a:latin typeface="Times New Roman" panose="02020603050405020304" pitchFamily="18" charset="0"/>
              </a:defRPr>
            </a:lvl3pPr>
            <a:lvl4pPr marL="1600200" indent="-228600" defTabSz="946150">
              <a:spcBef>
                <a:spcPct val="30000"/>
              </a:spcBef>
              <a:defRPr sz="1200">
                <a:solidFill>
                  <a:schemeClr val="tx1"/>
                </a:solidFill>
                <a:latin typeface="Times New Roman" panose="02020603050405020304" pitchFamily="18" charset="0"/>
              </a:defRPr>
            </a:lvl4pPr>
            <a:lvl5pPr marL="2057400" indent="-228600" defTabSz="946150">
              <a:spcBef>
                <a:spcPct val="30000"/>
              </a:spcBef>
              <a:defRPr sz="1200">
                <a:solidFill>
                  <a:schemeClr val="tx1"/>
                </a:solidFill>
                <a:latin typeface="Times New Roman" panose="02020603050405020304" pitchFamily="18" charset="0"/>
              </a:defRPr>
            </a:lvl5pPr>
            <a:lvl6pPr marL="2514600" indent="-228600" defTabSz="9461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461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461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461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20000"/>
              </a:spcBef>
            </a:pPr>
            <a:fld id="{AB461405-4ABE-4533-BBCD-B131D01AFB2E}" type="slidenum">
              <a:rPr lang="hr-HR" altLang="sr-Latn-RS" smtClean="0"/>
              <a:pPr>
                <a:spcBef>
                  <a:spcPct val="20000"/>
                </a:spcBef>
              </a:pPr>
              <a:t>12</a:t>
            </a:fld>
            <a:endParaRPr lang="hr-HR" altLang="sr-Latn-RS" smtClean="0"/>
          </a:p>
        </p:txBody>
      </p:sp>
    </p:spTree>
    <p:extLst>
      <p:ext uri="{BB962C8B-B14F-4D97-AF65-F5344CB8AC3E}">
        <p14:creationId xmlns:p14="http://schemas.microsoft.com/office/powerpoint/2010/main" val="1854595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2E2385AC-ECFD-432B-922F-46DAC2A9CBAF}" type="datetimeFigureOut">
              <a:rPr lang="hr-HR" smtClean="0"/>
              <a:t>15.03.2021.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2416785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2E2385AC-ECFD-432B-922F-46DAC2A9CBAF}" type="datetimeFigureOut">
              <a:rPr lang="hr-HR" smtClean="0"/>
              <a:t>15.03.2021.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115342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2E2385AC-ECFD-432B-922F-46DAC2A9CBAF}" type="datetimeFigureOut">
              <a:rPr lang="hr-HR" smtClean="0"/>
              <a:t>15.03.2021.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1488851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2385AC-ECFD-432B-922F-46DAC2A9CBAF}" type="datetimeFigureOut">
              <a:rPr lang="hr-HR" smtClean="0"/>
              <a:t>15.03.2021.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3516502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385AC-ECFD-432B-922F-46DAC2A9CBAF}" type="datetimeFigureOut">
              <a:rPr lang="hr-HR" smtClean="0"/>
              <a:t>15.03.2021.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171171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2385AC-ECFD-432B-922F-46DAC2A9CBAF}" type="datetimeFigureOut">
              <a:rPr lang="hr-HR" smtClean="0"/>
              <a:t>15.03.2021.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3344321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2385AC-ECFD-432B-922F-46DAC2A9CBAF}" type="datetimeFigureOut">
              <a:rPr lang="hr-HR" smtClean="0"/>
              <a:t>15.03.2021.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1132617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2385AC-ECFD-432B-922F-46DAC2A9CBAF}" type="datetimeFigureOut">
              <a:rPr lang="hr-HR" smtClean="0"/>
              <a:t>15.03.2021.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1175070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2385AC-ECFD-432B-922F-46DAC2A9CBAF}" type="datetimeFigureOut">
              <a:rPr lang="hr-HR" smtClean="0"/>
              <a:t>15.03.2021.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31032502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385AC-ECFD-432B-922F-46DAC2A9CBAF}" type="datetimeFigureOut">
              <a:rPr lang="hr-HR" smtClean="0"/>
              <a:t>15.03.2021.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28850243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2385AC-ECFD-432B-922F-46DAC2A9CBAF}" type="datetimeFigureOut">
              <a:rPr lang="hr-HR" smtClean="0"/>
              <a:t>15.03.2021.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149432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2E2385AC-ECFD-432B-922F-46DAC2A9CBAF}" type="datetimeFigureOut">
              <a:rPr lang="hr-HR" smtClean="0"/>
              <a:t>15.03.2021.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3598716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2385AC-ECFD-432B-922F-46DAC2A9CBAF}" type="datetimeFigureOut">
              <a:rPr lang="hr-HR" smtClean="0"/>
              <a:t>15.03.2021.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10362266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385AC-ECFD-432B-922F-46DAC2A9CBAF}" type="datetimeFigureOut">
              <a:rPr lang="hr-HR" smtClean="0"/>
              <a:t>15.03.2021.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1755021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385AC-ECFD-432B-922F-46DAC2A9CBAF}" type="datetimeFigureOut">
              <a:rPr lang="hr-HR" smtClean="0"/>
              <a:t>15.03.2021.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239780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2385AC-ECFD-432B-922F-46DAC2A9CBAF}" type="datetimeFigureOut">
              <a:rPr lang="hr-HR" smtClean="0"/>
              <a:t>15.03.2021.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17542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2E2385AC-ECFD-432B-922F-46DAC2A9CBAF}" type="datetimeFigureOut">
              <a:rPr lang="hr-HR" smtClean="0"/>
              <a:t>15.03.2021.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43959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2E2385AC-ECFD-432B-922F-46DAC2A9CBAF}" type="datetimeFigureOut">
              <a:rPr lang="hr-HR" smtClean="0"/>
              <a:t>15.03.2021.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393332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2E2385AC-ECFD-432B-922F-46DAC2A9CBAF}" type="datetimeFigureOut">
              <a:rPr lang="hr-HR" smtClean="0"/>
              <a:t>15.03.2021.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1482384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385AC-ECFD-432B-922F-46DAC2A9CBAF}" type="datetimeFigureOut">
              <a:rPr lang="hr-HR" smtClean="0"/>
              <a:t>15.03.2021.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3922392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2385AC-ECFD-432B-922F-46DAC2A9CBAF}" type="datetimeFigureOut">
              <a:rPr lang="hr-HR" smtClean="0"/>
              <a:t>15.03.2021.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227364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2385AC-ECFD-432B-922F-46DAC2A9CBAF}" type="datetimeFigureOut">
              <a:rPr lang="hr-HR" smtClean="0"/>
              <a:t>15.03.2021.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F4D6070-FF5D-41C1-B522-AC51BE39B975}" type="slidenum">
              <a:rPr lang="hr-HR" smtClean="0"/>
              <a:t>‹#›</a:t>
            </a:fld>
            <a:endParaRPr lang="hr-HR"/>
          </a:p>
        </p:txBody>
      </p:sp>
    </p:spTree>
    <p:extLst>
      <p:ext uri="{BB962C8B-B14F-4D97-AF65-F5344CB8AC3E}">
        <p14:creationId xmlns:p14="http://schemas.microsoft.com/office/powerpoint/2010/main" val="3662086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385AC-ECFD-432B-922F-46DAC2A9CBAF}" type="datetimeFigureOut">
              <a:rPr lang="hr-HR" smtClean="0"/>
              <a:t>15.03.2021.</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D6070-FF5D-41C1-B522-AC51BE39B975}" type="slidenum">
              <a:rPr lang="hr-HR" smtClean="0"/>
              <a:t>‹#›</a:t>
            </a:fld>
            <a:endParaRPr lang="hr-HR"/>
          </a:p>
        </p:txBody>
      </p:sp>
    </p:spTree>
    <p:extLst>
      <p:ext uri="{BB962C8B-B14F-4D97-AF65-F5344CB8AC3E}">
        <p14:creationId xmlns:p14="http://schemas.microsoft.com/office/powerpoint/2010/main" val="1353580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385AC-ECFD-432B-922F-46DAC2A9CBAF}" type="datetimeFigureOut">
              <a:rPr lang="hr-HR" smtClean="0"/>
              <a:t>15.03.2021.</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D6070-FF5D-41C1-B522-AC51BE39B975}" type="slidenum">
              <a:rPr lang="hr-HR" smtClean="0"/>
              <a:t>‹#›</a:t>
            </a:fld>
            <a:endParaRPr lang="hr-HR"/>
          </a:p>
        </p:txBody>
      </p:sp>
    </p:spTree>
    <p:extLst>
      <p:ext uri="{BB962C8B-B14F-4D97-AF65-F5344CB8AC3E}">
        <p14:creationId xmlns:p14="http://schemas.microsoft.com/office/powerpoint/2010/main" val="2768635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eagrants.org/" TargetMode="External"/><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hyperlink" Target="http://www.raise-youth.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int.gov.hr/UserDocsImages/dokumenti/katego_opg/180918_opg_prilog_VI.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haop.hr/"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2DC45-1CB6-4035-9BD4-DABDCD01800C}"/>
              </a:ext>
            </a:extLst>
          </p:cNvPr>
          <p:cNvSpPr>
            <a:spLocks noGrp="1"/>
          </p:cNvSpPr>
          <p:nvPr>
            <p:ph type="title"/>
          </p:nvPr>
        </p:nvSpPr>
        <p:spPr>
          <a:xfrm>
            <a:off x="4169641" y="1487055"/>
            <a:ext cx="3852718" cy="1200727"/>
          </a:xfrm>
        </p:spPr>
        <p:txBody>
          <a:bodyPr/>
          <a:lstStyle/>
          <a:p>
            <a:pPr algn="ctr"/>
            <a:r>
              <a:rPr lang="hr-HR" b="1" dirty="0">
                <a:latin typeface="Arial" panose="020B0604020202020204" pitchFamily="34" charset="0"/>
                <a:cs typeface="Arial" panose="020B0604020202020204" pitchFamily="34" charset="0"/>
              </a:rPr>
              <a:t>RAISE</a:t>
            </a:r>
            <a:r>
              <a:rPr lang="hr-HR" dirty="0">
                <a:latin typeface="Arial" panose="020B0604020202020204" pitchFamily="34" charset="0"/>
                <a:cs typeface="Arial" panose="020B0604020202020204" pitchFamily="34" charset="0"/>
              </a:rPr>
              <a:t> Youth</a:t>
            </a:r>
          </a:p>
        </p:txBody>
      </p:sp>
      <p:pic>
        <p:nvPicPr>
          <p:cNvPr id="5" name="Picture 4">
            <a:extLst>
              <a:ext uri="{FF2B5EF4-FFF2-40B4-BE49-F238E27FC236}">
                <a16:creationId xmlns:a16="http://schemas.microsoft.com/office/drawing/2014/main" id="{34286922-C289-4527-B4DB-F006E5598F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075" y="491711"/>
            <a:ext cx="10519849" cy="727490"/>
          </a:xfrm>
          <a:prstGeom prst="rect">
            <a:avLst/>
          </a:prstGeom>
        </p:spPr>
      </p:pic>
      <p:sp>
        <p:nvSpPr>
          <p:cNvPr id="6" name="Title 1">
            <a:extLst>
              <a:ext uri="{FF2B5EF4-FFF2-40B4-BE49-F238E27FC236}">
                <a16:creationId xmlns:a16="http://schemas.microsoft.com/office/drawing/2014/main" id="{12851936-7884-4FF5-A86C-67D9707110D5}"/>
              </a:ext>
            </a:extLst>
          </p:cNvPr>
          <p:cNvSpPr txBox="1">
            <a:spLocks/>
          </p:cNvSpPr>
          <p:nvPr/>
        </p:nvSpPr>
        <p:spPr>
          <a:xfrm>
            <a:off x="175492" y="6123709"/>
            <a:ext cx="11619344" cy="641928"/>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hr-HR" sz="1200" dirty="0">
                <a:latin typeface="Arial" panose="020B0604020202020204" pitchFamily="34" charset="0"/>
                <a:cs typeface="Arial" panose="020B0604020202020204" pitchFamily="34" charset="0"/>
                <a:hlinkClick r:id="rId3"/>
              </a:rPr>
              <a:t>www.eeagrants.org</a:t>
            </a:r>
            <a:r>
              <a:rPr lang="hr-HR" sz="1200" dirty="0">
                <a:latin typeface="Arial" panose="020B0604020202020204" pitchFamily="34" charset="0"/>
                <a:cs typeface="Arial" panose="020B0604020202020204" pitchFamily="34" charset="0"/>
              </a:rPr>
              <a:t>  </a:t>
            </a:r>
            <a:r>
              <a:rPr lang="hr-HR" sz="1200" dirty="0">
                <a:latin typeface="Arial" panose="020B0604020202020204" pitchFamily="34" charset="0"/>
                <a:cs typeface="Arial" panose="020B0604020202020204" pitchFamily="34" charset="0"/>
                <a:hlinkClick r:id="rId4"/>
              </a:rPr>
              <a:t>www.raise-youth.com</a:t>
            </a:r>
            <a:r>
              <a:rPr lang="hr-HR" sz="1200" dirty="0">
                <a:latin typeface="Arial" panose="020B0604020202020204" pitchFamily="34" charset="0"/>
                <a:cs typeface="Arial" panose="020B0604020202020204" pitchFamily="34" charset="0"/>
              </a:rPr>
              <a:t> </a:t>
            </a:r>
          </a:p>
          <a:p>
            <a:pPr algn="ctr"/>
            <a:endParaRPr lang="hr-HR" sz="1200" dirty="0">
              <a:latin typeface="Arial" panose="020B0604020202020204" pitchFamily="34" charset="0"/>
              <a:cs typeface="Arial" panose="020B0604020202020204" pitchFamily="34" charset="0"/>
            </a:endParaRPr>
          </a:p>
          <a:p>
            <a:pPr algn="ctr"/>
            <a:r>
              <a:rPr lang="hr-HR" sz="1200" dirty="0">
                <a:latin typeface="Arial" panose="020B0604020202020204" pitchFamily="34" charset="0"/>
                <a:cs typeface="Arial" panose="020B0604020202020204" pitchFamily="34" charset="0"/>
              </a:rPr>
              <a:t>Projekt RAISE Youth financiran je od strane Islanda, Lihtenštajna i Norveške kroz Fondove Kraljevine Norveške i EGP-a. </a:t>
            </a:r>
          </a:p>
          <a:p>
            <a:pPr algn="ctr"/>
            <a:r>
              <a:rPr lang="en-US" sz="1200" dirty="0">
                <a:latin typeface="Arial" panose="020B0604020202020204" pitchFamily="34" charset="0"/>
                <a:cs typeface="Arial" panose="020B0604020202020204" pitchFamily="34" charset="0"/>
              </a:rPr>
              <a:t>The RAISE Youth project is funded by Iceland, Liechtenstein and Norway through the EEA and Norway Grants Fund for Youth Employment</a:t>
            </a:r>
            <a:endParaRPr lang="hr-HR" sz="1200" dirty="0">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CD2B7692-CA7E-482B-990C-CE8552A6C7E1}"/>
              </a:ext>
            </a:extLst>
          </p:cNvPr>
          <p:cNvSpPr txBox="1">
            <a:spLocks/>
          </p:cNvSpPr>
          <p:nvPr/>
        </p:nvSpPr>
        <p:spPr>
          <a:xfrm>
            <a:off x="4169641" y="2824290"/>
            <a:ext cx="1395268" cy="3579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hr-HR" sz="1200" i="1" dirty="0">
                <a:latin typeface="Arial" panose="020B0604020202020204" pitchFamily="34" charset="0"/>
                <a:cs typeface="Arial" panose="020B0604020202020204" pitchFamily="34" charset="0"/>
              </a:rPr>
              <a:t>Projekt provodi: </a:t>
            </a:r>
          </a:p>
        </p:txBody>
      </p:sp>
      <p:sp>
        <p:nvSpPr>
          <p:cNvPr id="8" name="Title 1">
            <a:extLst>
              <a:ext uri="{FF2B5EF4-FFF2-40B4-BE49-F238E27FC236}">
                <a16:creationId xmlns:a16="http://schemas.microsoft.com/office/drawing/2014/main" id="{D5281E58-A00E-493F-A7BE-6CC28EB6C841}"/>
              </a:ext>
            </a:extLst>
          </p:cNvPr>
          <p:cNvSpPr txBox="1">
            <a:spLocks/>
          </p:cNvSpPr>
          <p:nvPr/>
        </p:nvSpPr>
        <p:spPr>
          <a:xfrm>
            <a:off x="6557819" y="2828636"/>
            <a:ext cx="1395268" cy="3579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hr-HR" sz="1200" i="1" dirty="0">
                <a:latin typeface="Arial" panose="020B0604020202020204" pitchFamily="34" charset="0"/>
                <a:cs typeface="Arial" panose="020B0604020202020204" pitchFamily="34" charset="0"/>
              </a:rPr>
              <a:t>U suradnji s: </a:t>
            </a:r>
          </a:p>
        </p:txBody>
      </p:sp>
      <p:pic>
        <p:nvPicPr>
          <p:cNvPr id="10" name="Picture 9">
            <a:extLst>
              <a:ext uri="{FF2B5EF4-FFF2-40B4-BE49-F238E27FC236}">
                <a16:creationId xmlns:a16="http://schemas.microsoft.com/office/drawing/2014/main" id="{92425A39-8334-4706-9069-6954CD6C245A}"/>
              </a:ext>
            </a:extLst>
          </p:cNvPr>
          <p:cNvPicPr>
            <a:picLocks noChangeAspect="1"/>
          </p:cNvPicPr>
          <p:nvPr/>
        </p:nvPicPr>
        <p:blipFill rotWithShape="1">
          <a:blip r:embed="rId5">
            <a:extLst>
              <a:ext uri="{28A0092B-C50C-407E-A947-70E740481C1C}">
                <a14:useLocalDpi xmlns:a14="http://schemas.microsoft.com/office/drawing/2010/main" val="0"/>
              </a:ext>
            </a:extLst>
          </a:blip>
          <a:srcRect t="26953" b="25130"/>
          <a:stretch/>
        </p:blipFill>
        <p:spPr>
          <a:xfrm>
            <a:off x="6205971" y="3244546"/>
            <a:ext cx="2216150" cy="1061907"/>
          </a:xfrm>
          <a:prstGeom prst="rect">
            <a:avLst/>
          </a:prstGeom>
        </p:spPr>
      </p:pic>
      <p:pic>
        <p:nvPicPr>
          <p:cNvPr id="14" name="Picture 13">
            <a:extLst>
              <a:ext uri="{FF2B5EF4-FFF2-40B4-BE49-F238E27FC236}">
                <a16:creationId xmlns:a16="http://schemas.microsoft.com/office/drawing/2014/main" id="{DC24DB2A-5A8E-4018-A629-5E9DD33A057A}"/>
              </a:ext>
            </a:extLst>
          </p:cNvPr>
          <p:cNvPicPr>
            <a:picLocks noChangeAspect="1"/>
          </p:cNvPicPr>
          <p:nvPr/>
        </p:nvPicPr>
        <p:blipFill>
          <a:blip r:embed="rId6"/>
          <a:stretch>
            <a:fillRect/>
          </a:stretch>
        </p:blipFill>
        <p:spPr>
          <a:xfrm>
            <a:off x="4153673" y="3132851"/>
            <a:ext cx="1411235" cy="1200728"/>
          </a:xfrm>
          <a:prstGeom prst="rect">
            <a:avLst/>
          </a:prstGeom>
        </p:spPr>
      </p:pic>
    </p:spTree>
    <p:extLst>
      <p:ext uri="{BB962C8B-B14F-4D97-AF65-F5344CB8AC3E}">
        <p14:creationId xmlns:p14="http://schemas.microsoft.com/office/powerpoint/2010/main" val="307942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hr-HR" altLang="sr-Latn-RS" b="1" dirty="0" smtClean="0">
                <a:solidFill>
                  <a:srgbClr val="C00000"/>
                </a:solidFill>
              </a:rPr>
              <a:t>Pojam i usluge</a:t>
            </a:r>
          </a:p>
        </p:txBody>
      </p:sp>
      <p:sp>
        <p:nvSpPr>
          <p:cNvPr id="7171" name="Rectangle 3"/>
          <p:cNvSpPr>
            <a:spLocks noGrp="1" noChangeArrowheads="1"/>
          </p:cNvSpPr>
          <p:nvPr>
            <p:ph idx="1"/>
          </p:nvPr>
        </p:nvSpPr>
        <p:spPr>
          <a:xfrm>
            <a:off x="1773239" y="1690688"/>
            <a:ext cx="8645525" cy="4354512"/>
          </a:xfrm>
          <a:ln w="28575"/>
        </p:spPr>
        <p:txBody>
          <a:bodyPr rtlCol="0">
            <a:normAutofit/>
          </a:bodyPr>
          <a:lstStyle/>
          <a:p>
            <a:pPr>
              <a:lnSpc>
                <a:spcPct val="80000"/>
              </a:lnSpc>
              <a:defRPr/>
            </a:pPr>
            <a:r>
              <a:rPr lang="hr-HR" dirty="0" smtClean="0">
                <a:solidFill>
                  <a:srgbClr val="0070C0"/>
                </a:solidFill>
              </a:rPr>
              <a:t>definicija OPG prema ZUD</a:t>
            </a:r>
            <a:endParaRPr lang="hr-HR" b="1" dirty="0" smtClean="0">
              <a:solidFill>
                <a:srgbClr val="0070C0"/>
              </a:solidFill>
            </a:endParaRPr>
          </a:p>
          <a:p>
            <a:pPr>
              <a:lnSpc>
                <a:spcPct val="80000"/>
              </a:lnSpc>
              <a:buNone/>
              <a:defRPr/>
            </a:pPr>
            <a:r>
              <a:rPr lang="hr-HR" dirty="0" smtClean="0">
                <a:solidFill>
                  <a:schemeClr val="tx2"/>
                </a:solidFill>
                <a:cs typeface="Times New Roman" pitchFamily="18" charset="0"/>
              </a:rPr>
              <a:t>   </a:t>
            </a:r>
            <a:r>
              <a:rPr lang="hr-HR" b="1" dirty="0" smtClean="0">
                <a:solidFill>
                  <a:schemeClr val="tx2"/>
                </a:solidFill>
                <a:cs typeface="Times New Roman" pitchFamily="18" charset="0"/>
              </a:rPr>
              <a:t>poljoprivredno gospodarstvo upisano u Upisnik poljoprivrednika kao OPG </a:t>
            </a:r>
            <a:r>
              <a:rPr lang="hr-HR" dirty="0" smtClean="0">
                <a:cs typeface="Times New Roman" pitchFamily="18" charset="0"/>
              </a:rPr>
              <a:t>sukl</a:t>
            </a:r>
            <a:r>
              <a:rPr lang="hr-HR" dirty="0" smtClean="0"/>
              <a:t>adno posebnim propisima (iz nadležnosti ministarstva nadležnog za poljoprivredu) koje </a:t>
            </a:r>
            <a:r>
              <a:rPr lang="hr-HR" b="1" dirty="0" smtClean="0">
                <a:solidFill>
                  <a:schemeClr val="tx2"/>
                </a:solidFill>
                <a:cs typeface="Times New Roman" pitchFamily="18" charset="0"/>
              </a:rPr>
              <a:t>pruža ugostiteljske usluge</a:t>
            </a:r>
            <a:r>
              <a:rPr lang="hr-HR" dirty="0" smtClean="0">
                <a:solidFill>
                  <a:schemeClr val="tx2"/>
                </a:solidFill>
                <a:cs typeface="Times New Roman" pitchFamily="18" charset="0"/>
              </a:rPr>
              <a:t> sukladno ZUD i njegovim provedbenim propisima</a:t>
            </a:r>
          </a:p>
          <a:p>
            <a:pPr>
              <a:lnSpc>
                <a:spcPct val="80000"/>
              </a:lnSpc>
              <a:defRPr/>
            </a:pPr>
            <a:endParaRPr lang="hr-HR" dirty="0" smtClean="0">
              <a:solidFill>
                <a:schemeClr val="tx2"/>
              </a:solidFill>
              <a:cs typeface="Times New Roman" pitchFamily="18" charset="0"/>
            </a:endParaRPr>
          </a:p>
          <a:p>
            <a:pPr>
              <a:defRPr/>
            </a:pPr>
            <a:r>
              <a:rPr lang="hr-HR" dirty="0" smtClean="0">
                <a:solidFill>
                  <a:srgbClr val="0070C0"/>
                </a:solidFill>
              </a:rPr>
              <a:t>usluge </a:t>
            </a:r>
          </a:p>
          <a:p>
            <a:pPr lvl="1">
              <a:defRPr/>
            </a:pPr>
            <a:r>
              <a:rPr lang="hr-HR" dirty="0" smtClean="0"/>
              <a:t>usluge </a:t>
            </a:r>
            <a:r>
              <a:rPr lang="hr-HR" dirty="0" smtClean="0">
                <a:effectLst>
                  <a:outerShdw blurRad="50800" dist="38100" algn="tr" rotWithShape="0">
                    <a:prstClr val="black">
                      <a:alpha val="40000"/>
                    </a:prstClr>
                  </a:outerShdw>
                </a:effectLst>
              </a:rPr>
              <a:t>pripreme i usluživanja jela, pića i napitaka </a:t>
            </a:r>
          </a:p>
          <a:p>
            <a:pPr lvl="1">
              <a:defRPr/>
            </a:pPr>
            <a:r>
              <a:rPr lang="hr-HR" dirty="0" smtClean="0"/>
              <a:t>usluge smještaja</a:t>
            </a:r>
          </a:p>
        </p:txBody>
      </p:sp>
      <p:cxnSp>
        <p:nvCxnSpPr>
          <p:cNvPr id="13316" name="AutoShape 10"/>
          <p:cNvCxnSpPr>
            <a:cxnSpLocks noChangeShapeType="1"/>
            <a:stCxn id="7171" idx="0"/>
            <a:endCxn id="7171" idx="0"/>
          </p:cNvCxnSpPr>
          <p:nvPr/>
        </p:nvCxnSpPr>
        <p:spPr bwMode="auto">
          <a:xfrm>
            <a:off x="6096000" y="1690688"/>
            <a:ext cx="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90712884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316164" y="404814"/>
            <a:ext cx="7559675" cy="719137"/>
          </a:xfrm>
        </p:spPr>
        <p:txBody>
          <a:bodyPr/>
          <a:lstStyle/>
          <a:p>
            <a:pPr eaLnBrk="1" hangingPunct="1"/>
            <a:r>
              <a:rPr lang="hr-HR" altLang="sr-Latn-RS" sz="3400" b="1" dirty="0">
                <a:solidFill>
                  <a:srgbClr val="0070C0"/>
                </a:solidFill>
              </a:rPr>
              <a:t>Priprema i usluživanja jela, pića i napitaka</a:t>
            </a:r>
          </a:p>
        </p:txBody>
      </p:sp>
      <p:sp>
        <p:nvSpPr>
          <p:cNvPr id="11267" name="Rectangle 3"/>
          <p:cNvSpPr>
            <a:spLocks noGrp="1" noChangeArrowheads="1"/>
          </p:cNvSpPr>
          <p:nvPr>
            <p:ph idx="1"/>
          </p:nvPr>
        </p:nvSpPr>
        <p:spPr>
          <a:xfrm>
            <a:off x="1703389" y="1412876"/>
            <a:ext cx="8785225" cy="4824413"/>
          </a:xfrm>
        </p:spPr>
        <p:txBody>
          <a:bodyPr rtlCol="0">
            <a:normAutofit/>
          </a:bodyPr>
          <a:lstStyle/>
          <a:p>
            <a:pPr>
              <a:buNone/>
              <a:defRPr/>
            </a:pPr>
            <a:r>
              <a:rPr lang="hr-HR" sz="2000" b="1" dirty="0">
                <a:solidFill>
                  <a:srgbClr val="C00000"/>
                </a:solidFill>
              </a:rPr>
              <a:t>Usluge</a:t>
            </a:r>
          </a:p>
          <a:p>
            <a:pPr lvl="1">
              <a:defRPr/>
            </a:pPr>
            <a:r>
              <a:rPr lang="hr-HR" sz="2000" dirty="0"/>
              <a:t>pripremanje i usluživanje toplih i hladnih jela te pića i napitaka iz pretežito vlastite proizvodnje</a:t>
            </a:r>
          </a:p>
          <a:p>
            <a:pPr lvl="1">
              <a:defRPr/>
            </a:pPr>
            <a:r>
              <a:rPr lang="hr-HR" sz="2000" dirty="0"/>
              <a:t>usluživanje (kušanje) mošta, vina, voćnih vina, drugih proizvoda od vina i voćnih vina, jakih alkoholnih i alkoholnih pića te domaćih narezaka iz vlastite proizvodnje u uređenom dijelu stambenog ili gospodarskog objekta, u zatvorenom, natkrivenom ili na otvorenom prostoru</a:t>
            </a:r>
            <a:endParaRPr lang="hr-HR" sz="2000" dirty="0">
              <a:solidFill>
                <a:schemeClr val="accent2">
                  <a:lumMod val="20000"/>
                  <a:lumOff val="80000"/>
                </a:schemeClr>
              </a:solidFill>
            </a:endParaRPr>
          </a:p>
          <a:p>
            <a:pPr>
              <a:buNone/>
              <a:defRPr/>
            </a:pPr>
            <a:r>
              <a:rPr lang="hr-HR" sz="2000" b="1" dirty="0">
                <a:solidFill>
                  <a:srgbClr val="C00000"/>
                </a:solidFill>
              </a:rPr>
              <a:t>Najveći broj gostiju </a:t>
            </a:r>
          </a:p>
          <a:p>
            <a:pPr lvl="1">
              <a:defRPr/>
            </a:pPr>
            <a:r>
              <a:rPr lang="hr-HR" sz="2000" dirty="0"/>
              <a:t>80 osoba (izletnika) istodobno</a:t>
            </a:r>
          </a:p>
          <a:p>
            <a:pPr lvl="1">
              <a:defRPr/>
            </a:pPr>
            <a:r>
              <a:rPr lang="hr-HR" sz="2000" dirty="0"/>
              <a:t>Iznimno više </a:t>
            </a:r>
          </a:p>
          <a:p>
            <a:pPr lvl="2">
              <a:defRPr/>
            </a:pPr>
            <a:r>
              <a:rPr lang="hr-HR" dirty="0" smtClean="0"/>
              <a:t>radi organiziranja prigodnih tradicijskih proslava i manifestacija</a:t>
            </a:r>
          </a:p>
          <a:p>
            <a:pPr lvl="2">
              <a:defRPr/>
            </a:pPr>
            <a:r>
              <a:rPr lang="hr-HR" dirty="0" smtClean="0"/>
              <a:t>najviše 10 puta tijekom kalendarske godine</a:t>
            </a:r>
          </a:p>
          <a:p>
            <a:pPr lvl="2">
              <a:defRPr/>
            </a:pPr>
            <a:r>
              <a:rPr lang="hr-HR" dirty="0" smtClean="0"/>
              <a:t>uz obvezu prijavu nadležnoj službi turističke inspekcije Ministarstva  turizma najkasnije 3 dana prije započinjanja pružanja navedenih usluga</a:t>
            </a:r>
          </a:p>
        </p:txBody>
      </p:sp>
    </p:spTree>
    <p:extLst>
      <p:ext uri="{BB962C8B-B14F-4D97-AF65-F5344CB8AC3E}">
        <p14:creationId xmlns:p14="http://schemas.microsoft.com/office/powerpoint/2010/main" val="1527703962"/>
      </p:ext>
    </p:extLst>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92313" y="260350"/>
            <a:ext cx="8229600" cy="865188"/>
          </a:xfrm>
        </p:spPr>
        <p:txBody>
          <a:bodyPr/>
          <a:lstStyle/>
          <a:p>
            <a:pPr eaLnBrk="1" hangingPunct="1"/>
            <a:r>
              <a:rPr lang="hr-HR" altLang="sr-Latn-RS" dirty="0" smtClean="0"/>
              <a:t>...</a:t>
            </a:r>
          </a:p>
        </p:txBody>
      </p:sp>
      <p:sp>
        <p:nvSpPr>
          <p:cNvPr id="3" name="Content Placeholder 2"/>
          <p:cNvSpPr>
            <a:spLocks noGrp="1"/>
          </p:cNvSpPr>
          <p:nvPr>
            <p:ph idx="1"/>
          </p:nvPr>
        </p:nvSpPr>
        <p:spPr>
          <a:xfrm>
            <a:off x="2063750" y="1196976"/>
            <a:ext cx="8002588" cy="4824413"/>
          </a:xfrm>
        </p:spPr>
        <p:txBody>
          <a:bodyPr rtlCol="0">
            <a:normAutofit/>
          </a:bodyPr>
          <a:lstStyle/>
          <a:p>
            <a:pPr>
              <a:lnSpc>
                <a:spcPct val="80000"/>
              </a:lnSpc>
              <a:buNone/>
              <a:defRPr/>
            </a:pPr>
            <a:r>
              <a:rPr lang="hr-HR" sz="2400" b="1" dirty="0">
                <a:solidFill>
                  <a:srgbClr val="C00000"/>
                </a:solidFill>
              </a:rPr>
              <a:t>Vrste objekata</a:t>
            </a:r>
            <a:r>
              <a:rPr lang="hr-HR" sz="2400" dirty="0">
                <a:effectLst>
                  <a:outerShdw blurRad="50800" dist="38100" algn="tr" rotWithShape="0">
                    <a:prstClr val="black">
                      <a:alpha val="40000"/>
                    </a:prstClr>
                  </a:outerShdw>
                </a:effectLst>
              </a:rPr>
              <a:t>: </a:t>
            </a:r>
            <a:r>
              <a:rPr lang="hr-HR" sz="2400" dirty="0"/>
              <a:t>vinotočje, kušaonica, izletište + mogu imati oznaku kvalitete</a:t>
            </a:r>
            <a:endParaRPr lang="hr-HR" sz="2400" b="1" dirty="0">
              <a:solidFill>
                <a:schemeClr val="hlink"/>
              </a:solidFill>
            </a:endParaRPr>
          </a:p>
          <a:p>
            <a:pPr>
              <a:lnSpc>
                <a:spcPct val="80000"/>
              </a:lnSpc>
              <a:defRPr/>
            </a:pPr>
            <a:r>
              <a:rPr lang="hr-HR" sz="2400" b="1" dirty="0">
                <a:solidFill>
                  <a:schemeClr val="hlink"/>
                </a:solidFill>
              </a:rPr>
              <a:t>Vinotočje/Kušaonica  </a:t>
            </a:r>
          </a:p>
          <a:p>
            <a:pPr lvl="1">
              <a:lnSpc>
                <a:spcPct val="80000"/>
              </a:lnSpc>
              <a:defRPr/>
            </a:pPr>
            <a:r>
              <a:rPr lang="hr-HR" dirty="0" smtClean="0"/>
              <a:t>objekt u kojem se gostima pripremaju i uslužuju vina i/ili voćna vina i/ili proizvodi od vina i/ili voćnih vina i/ili ostala alkoholna pića i/ili naresci (suhomesnati proizvodi, sirevi i slično) koji se sljubljuju s tim pićima i/ili namazi</a:t>
            </a:r>
          </a:p>
          <a:p>
            <a:pPr lvl="1">
              <a:lnSpc>
                <a:spcPct val="80000"/>
              </a:lnSpc>
              <a:defRPr/>
            </a:pPr>
            <a:r>
              <a:rPr lang="hr-HR" dirty="0" smtClean="0"/>
              <a:t>nazivi se mogu koristiti samostalno:</a:t>
            </a:r>
          </a:p>
          <a:p>
            <a:pPr lvl="2">
              <a:lnSpc>
                <a:spcPct val="80000"/>
              </a:lnSpc>
              <a:defRPr/>
            </a:pPr>
            <a:r>
              <a:rPr lang="hr-HR" sz="2400" b="1" dirty="0">
                <a:solidFill>
                  <a:srgbClr val="0070C0"/>
                </a:solidFill>
              </a:rPr>
              <a:t>Vinotočje</a:t>
            </a:r>
            <a:r>
              <a:rPr lang="hr-HR" sz="2400" b="1" dirty="0">
                <a:solidFill>
                  <a:schemeClr val="accent2">
                    <a:lumMod val="20000"/>
                    <a:lumOff val="80000"/>
                  </a:schemeClr>
                </a:solidFill>
              </a:rPr>
              <a:t> </a:t>
            </a:r>
            <a:r>
              <a:rPr lang="hr-HR" sz="2400" b="1" dirty="0">
                <a:solidFill>
                  <a:schemeClr val="hlink"/>
                </a:solidFill>
              </a:rPr>
              <a:t>- </a:t>
            </a:r>
            <a:r>
              <a:rPr lang="hr-HR" sz="2400" dirty="0"/>
              <a:t>uslužuju se </a:t>
            </a:r>
            <a:r>
              <a:rPr lang="hr-HR" sz="2400" b="1" dirty="0"/>
              <a:t>pretežito</a:t>
            </a:r>
            <a:r>
              <a:rPr lang="hr-HR" sz="2400" dirty="0"/>
              <a:t> vina i/ili naresci i/ili namazi</a:t>
            </a:r>
          </a:p>
          <a:p>
            <a:pPr lvl="2">
              <a:lnSpc>
                <a:spcPct val="80000"/>
              </a:lnSpc>
              <a:defRPr/>
            </a:pPr>
            <a:r>
              <a:rPr lang="hr-HR" sz="2400" b="1" dirty="0">
                <a:solidFill>
                  <a:srgbClr val="0070C0"/>
                </a:solidFill>
              </a:rPr>
              <a:t>Kušaonica</a:t>
            </a:r>
            <a:r>
              <a:rPr lang="hr-HR" sz="2400" dirty="0">
                <a:solidFill>
                  <a:srgbClr val="0070C0"/>
                </a:solidFill>
              </a:rPr>
              <a:t> </a:t>
            </a:r>
            <a:r>
              <a:rPr lang="hr-HR" sz="2400" dirty="0"/>
              <a:t>- uslužuju se </a:t>
            </a:r>
            <a:r>
              <a:rPr lang="hr-HR" sz="2400" b="1" dirty="0"/>
              <a:t>pretežito</a:t>
            </a:r>
            <a:r>
              <a:rPr lang="hr-HR" sz="2400" dirty="0"/>
              <a:t> naresci i/ili namazi i/ili pića</a:t>
            </a:r>
            <a:endParaRPr lang="hr-HR" sz="2400" b="1" dirty="0">
              <a:solidFill>
                <a:schemeClr val="hlink"/>
              </a:solidFill>
            </a:endParaRPr>
          </a:p>
          <a:p>
            <a:pPr>
              <a:lnSpc>
                <a:spcPct val="80000"/>
              </a:lnSpc>
              <a:defRPr/>
            </a:pPr>
            <a:r>
              <a:rPr lang="hr-HR" sz="2400" b="1" dirty="0">
                <a:solidFill>
                  <a:schemeClr val="hlink"/>
                </a:solidFill>
              </a:rPr>
              <a:t>Izletište</a:t>
            </a:r>
            <a:r>
              <a:rPr lang="hr-HR" sz="2400" dirty="0"/>
              <a:t> - objekt u kojem se gostima pripremaju i uslužuju topla i hladna jela, pića i napici</a:t>
            </a:r>
          </a:p>
          <a:p>
            <a:pPr>
              <a:buNone/>
              <a:defRPr/>
            </a:pPr>
            <a:endParaRPr lang="hr-HR" dirty="0"/>
          </a:p>
        </p:txBody>
      </p:sp>
    </p:spTree>
    <p:extLst>
      <p:ext uri="{BB962C8B-B14F-4D97-AF65-F5344CB8AC3E}">
        <p14:creationId xmlns:p14="http://schemas.microsoft.com/office/powerpoint/2010/main" val="3197124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277814"/>
            <a:ext cx="8229600" cy="847725"/>
          </a:xfrm>
        </p:spPr>
        <p:txBody>
          <a:bodyPr/>
          <a:lstStyle/>
          <a:p>
            <a:pPr eaLnBrk="1" hangingPunct="1"/>
            <a:r>
              <a:rPr lang="hr-HR" altLang="sr-Latn-RS" sz="4000" dirty="0">
                <a:solidFill>
                  <a:schemeClr val="folHlink"/>
                </a:solidFill>
                <a:cs typeface="Times New Roman" panose="02020603050405020304" pitchFamily="18" charset="0"/>
              </a:rPr>
              <a:t>...</a:t>
            </a:r>
          </a:p>
        </p:txBody>
      </p:sp>
      <p:sp>
        <p:nvSpPr>
          <p:cNvPr id="13315" name="Rectangle 3"/>
          <p:cNvSpPr>
            <a:spLocks noGrp="1" noChangeArrowheads="1"/>
          </p:cNvSpPr>
          <p:nvPr>
            <p:ph idx="1"/>
          </p:nvPr>
        </p:nvSpPr>
        <p:spPr>
          <a:xfrm>
            <a:off x="1703388" y="1125538"/>
            <a:ext cx="8604250" cy="5732462"/>
          </a:xfrm>
        </p:spPr>
        <p:txBody>
          <a:bodyPr rtlCol="0">
            <a:normAutofit/>
          </a:bodyPr>
          <a:lstStyle/>
          <a:p>
            <a:pPr>
              <a:buFont typeface="Wingdings" panose="05000000000000000000" pitchFamily="2" charset="2"/>
              <a:buChar char="§"/>
              <a:defRPr/>
            </a:pPr>
            <a:endParaRPr lang="hr-HR" sz="2000" b="1" dirty="0">
              <a:solidFill>
                <a:srgbClr val="00B0F0"/>
              </a:solidFill>
              <a:cs typeface="Times New Roman" pitchFamily="18" charset="0"/>
            </a:endParaRPr>
          </a:p>
          <a:p>
            <a:pPr>
              <a:buNone/>
              <a:defRPr/>
            </a:pPr>
            <a:r>
              <a:rPr lang="hr-HR" sz="2000" b="1" dirty="0">
                <a:solidFill>
                  <a:srgbClr val="C00000"/>
                </a:solidFill>
                <a:cs typeface="Times New Roman" pitchFamily="18" charset="0"/>
              </a:rPr>
              <a:t>Proizvodi koji se mogu usluživati</a:t>
            </a:r>
          </a:p>
          <a:p>
            <a:pPr>
              <a:buFont typeface="Wingdings" panose="05000000000000000000" pitchFamily="2" charset="2"/>
              <a:buChar char="§"/>
              <a:defRPr/>
            </a:pPr>
            <a:r>
              <a:rPr lang="hr-HR" sz="2000" b="1" dirty="0">
                <a:solidFill>
                  <a:srgbClr val="0070C0"/>
                </a:solidFill>
                <a:cs typeface="Times New Roman" pitchFamily="18" charset="0"/>
              </a:rPr>
              <a:t>Proizvodi iz pretežito vlastite proizvodnje su</a:t>
            </a:r>
          </a:p>
          <a:p>
            <a:pPr lvl="1">
              <a:buFont typeface="Wingdings" panose="05000000000000000000" pitchFamily="2" charset="2"/>
              <a:buChar char="§"/>
              <a:defRPr/>
            </a:pPr>
            <a:r>
              <a:rPr lang="hr-HR" sz="2000" dirty="0"/>
              <a:t>poljoprivredni proizvodi proizvedeni na OPG-u koje pruža ugostiteljske usluge </a:t>
            </a:r>
            <a:r>
              <a:rPr lang="hr-HR" sz="2000" dirty="0">
                <a:latin typeface="Arial" charset="0"/>
                <a:cs typeface="Arial" charset="0"/>
              </a:rPr>
              <a:t>→ </a:t>
            </a:r>
            <a:r>
              <a:rPr lang="hr-HR" sz="2000" dirty="0">
                <a:solidFill>
                  <a:srgbClr val="C00000"/>
                </a:solidFill>
              </a:rPr>
              <a:t>vlastita proizvodnja</a:t>
            </a:r>
          </a:p>
          <a:p>
            <a:pPr lvl="1">
              <a:defRPr/>
            </a:pPr>
            <a:r>
              <a:rPr lang="hr-HR" sz="2000" dirty="0"/>
              <a:t>poljoprivredni proizvodi </a:t>
            </a:r>
            <a:r>
              <a:rPr lang="hr-HR" sz="2000" dirty="0">
                <a:solidFill>
                  <a:srgbClr val="C00000"/>
                </a:solidFill>
              </a:rPr>
              <a:t>kupljeni od drugih poljoprivrednih gospodarstva upisanih u Upisnik poljoprivrednika</a:t>
            </a:r>
          </a:p>
          <a:p>
            <a:pPr lvl="1">
              <a:buFont typeface="Wingdings" panose="05000000000000000000" pitchFamily="2" charset="2"/>
              <a:buChar char="§"/>
              <a:defRPr/>
            </a:pPr>
            <a:r>
              <a:rPr lang="hr-HR" sz="2000" dirty="0"/>
              <a:t>nedrvni šumski proizvodi, samoniklo bilje, gljive, puževi, žabe, ribe i drugi vodeni i morski organizmi te divljač, </a:t>
            </a:r>
            <a:r>
              <a:rPr lang="hr-HR" sz="2000" dirty="0">
                <a:solidFill>
                  <a:srgbClr val="C00000"/>
                </a:solidFill>
              </a:rPr>
              <a:t>koje član OPG-a ulovi, ubere ili kupi – !!! voditi računa o propisima o zaštiti prirode</a:t>
            </a:r>
          </a:p>
          <a:p>
            <a:pPr marL="342900" lvl="1" indent="-342900">
              <a:buClr>
                <a:schemeClr val="hlink"/>
              </a:buClr>
              <a:buFont typeface="Wingdings" panose="05000000000000000000" pitchFamily="2" charset="2"/>
              <a:buChar char="§"/>
              <a:defRPr/>
            </a:pPr>
            <a:r>
              <a:rPr lang="hr-HR" sz="2000" b="1" dirty="0">
                <a:solidFill>
                  <a:srgbClr val="0070C0"/>
                </a:solidFill>
                <a:cs typeface="Times New Roman" pitchFamily="18" charset="0"/>
              </a:rPr>
              <a:t>proizvodi koji ne moraju biti iz vlastite proizvodnje </a:t>
            </a:r>
            <a:r>
              <a:rPr lang="hr-HR" sz="2000" dirty="0">
                <a:solidFill>
                  <a:srgbClr val="00B0F0"/>
                </a:solidFill>
                <a:cs typeface="Times New Roman" pitchFamily="18" charset="0"/>
              </a:rPr>
              <a:t>- </a:t>
            </a:r>
            <a:r>
              <a:rPr lang="hr-HR" sz="2000" dirty="0">
                <a:cs typeface="Times New Roman" pitchFamily="18" charset="0"/>
              </a:rPr>
              <a:t>proizvodi koji služe pripremi domaćih jela, pića i napitaka </a:t>
            </a:r>
            <a:r>
              <a:rPr lang="hr-HR" sz="2000" dirty="0">
                <a:solidFill>
                  <a:schemeClr val="tx2"/>
                </a:solidFill>
                <a:cs typeface="Times New Roman" pitchFamily="18" charset="0"/>
              </a:rPr>
              <a:t>kao što su: </a:t>
            </a:r>
            <a:r>
              <a:rPr lang="hr-HR" sz="2000" dirty="0"/>
              <a:t>brašno, riža, margarin, maslac, ulje, sol, svi začini, šećer, mineralna voda, čaj, kava i sl.</a:t>
            </a:r>
            <a:r>
              <a:rPr lang="hr-HR" sz="2000" dirty="0">
                <a:cs typeface="Times New Roman" pitchFamily="18" charset="0"/>
              </a:rPr>
              <a:t> </a:t>
            </a:r>
          </a:p>
          <a:p>
            <a:pPr marL="342900" lvl="1" indent="-342900">
              <a:buClr>
                <a:schemeClr val="hlink"/>
              </a:buClr>
              <a:buFont typeface="Wingdings" panose="05000000000000000000" pitchFamily="2" charset="2"/>
              <a:buChar char="§"/>
              <a:defRPr/>
            </a:pPr>
            <a:r>
              <a:rPr lang="hr-HR" sz="2000" b="1" dirty="0">
                <a:solidFill>
                  <a:srgbClr val="0070C0"/>
                </a:solidFill>
                <a:cs typeface="Times New Roman" pitchFamily="18" charset="0"/>
              </a:rPr>
              <a:t>jela, pića i napici moraju biti uobičajeni za kraj u kojem je OPG i usluženi na tradicionalni način</a:t>
            </a:r>
            <a:r>
              <a:rPr lang="hr-HR" sz="2000" dirty="0">
                <a:solidFill>
                  <a:srgbClr val="0070C0"/>
                </a:solidFill>
                <a:cs typeface="Times New Roman" pitchFamily="18" charset="0"/>
              </a:rPr>
              <a:t> </a:t>
            </a:r>
            <a:r>
              <a:rPr lang="hr-HR" sz="2000" dirty="0">
                <a:latin typeface="Arial" charset="0"/>
                <a:cs typeface="Arial" charset="0"/>
              </a:rPr>
              <a:t>→</a:t>
            </a:r>
            <a:r>
              <a:rPr lang="hr-HR" sz="2000" dirty="0">
                <a:cs typeface="Times New Roman" pitchFamily="18" charset="0"/>
              </a:rPr>
              <a:t> može se usluživati </a:t>
            </a:r>
            <a:r>
              <a:rPr lang="hr-HR" sz="2000" dirty="0"/>
              <a:t>sve što je pripremljeno na tradicionalan način (domaća jela, pića i napici)</a:t>
            </a:r>
          </a:p>
        </p:txBody>
      </p:sp>
    </p:spTree>
    <p:extLst>
      <p:ext uri="{BB962C8B-B14F-4D97-AF65-F5344CB8AC3E}">
        <p14:creationId xmlns:p14="http://schemas.microsoft.com/office/powerpoint/2010/main" val="1698616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81200" y="1"/>
            <a:ext cx="8229600" cy="836613"/>
          </a:xfrm>
        </p:spPr>
        <p:txBody>
          <a:bodyPr/>
          <a:lstStyle/>
          <a:p>
            <a:pPr eaLnBrk="1" hangingPunct="1"/>
            <a:r>
              <a:rPr lang="hr-HR" altLang="sr-Latn-RS" sz="3600" b="1">
                <a:solidFill>
                  <a:srgbClr val="0070C0"/>
                </a:solidFill>
              </a:rPr>
              <a:t>Usluge smještaja</a:t>
            </a:r>
          </a:p>
        </p:txBody>
      </p:sp>
      <p:sp>
        <p:nvSpPr>
          <p:cNvPr id="3" name="Content Placeholder 2"/>
          <p:cNvSpPr>
            <a:spLocks noGrp="1"/>
          </p:cNvSpPr>
          <p:nvPr>
            <p:ph idx="1"/>
          </p:nvPr>
        </p:nvSpPr>
        <p:spPr>
          <a:xfrm>
            <a:off x="1847851" y="836614"/>
            <a:ext cx="8569325" cy="5832475"/>
          </a:xfrm>
        </p:spPr>
        <p:txBody>
          <a:bodyPr rtlCol="0">
            <a:normAutofit/>
          </a:bodyPr>
          <a:lstStyle/>
          <a:p>
            <a:pPr>
              <a:buNone/>
              <a:defRPr/>
            </a:pPr>
            <a:r>
              <a:rPr lang="hr-HR" sz="2000" b="1" dirty="0">
                <a:solidFill>
                  <a:srgbClr val="C00000"/>
                </a:solidFill>
              </a:rPr>
              <a:t>Vrste  objekata za smještaj</a:t>
            </a:r>
          </a:p>
          <a:p>
            <a:pPr>
              <a:defRPr/>
            </a:pPr>
            <a:r>
              <a:rPr lang="hr-HR" sz="1800" b="1" dirty="0">
                <a:solidFill>
                  <a:srgbClr val="C00000"/>
                </a:solidFill>
              </a:rPr>
              <a:t>Soba</a:t>
            </a:r>
            <a:r>
              <a:rPr lang="hr-HR" sz="1800" dirty="0">
                <a:solidFill>
                  <a:srgbClr val="C00000"/>
                </a:solidFill>
              </a:rPr>
              <a:t> - </a:t>
            </a:r>
            <a:r>
              <a:rPr lang="hr-HR" sz="1800" dirty="0"/>
              <a:t>usluge smještaja, </a:t>
            </a:r>
          </a:p>
          <a:p>
            <a:pPr>
              <a:defRPr/>
            </a:pPr>
            <a:r>
              <a:rPr lang="hr-HR" sz="1800" b="1" dirty="0">
                <a:solidFill>
                  <a:srgbClr val="C00000"/>
                </a:solidFill>
              </a:rPr>
              <a:t>Apartman</a:t>
            </a:r>
            <a:r>
              <a:rPr lang="hr-HR" sz="1800" dirty="0">
                <a:solidFill>
                  <a:srgbClr val="C00000"/>
                </a:solidFill>
              </a:rPr>
              <a:t> </a:t>
            </a:r>
            <a:r>
              <a:rPr lang="hr-HR" sz="1800" dirty="0">
                <a:effectLst>
                  <a:outerShdw blurRad="38100" dist="38100" dir="2700000" algn="tl">
                    <a:srgbClr val="000000">
                      <a:alpha val="43137"/>
                    </a:srgbClr>
                  </a:outerShdw>
                </a:effectLst>
              </a:rPr>
              <a:t>- usluge smještaja, mora biti opremljen tako da gost može sam pripremati i konzumirati hranu</a:t>
            </a:r>
          </a:p>
          <a:p>
            <a:pPr>
              <a:defRPr/>
            </a:pPr>
            <a:r>
              <a:rPr lang="hr-HR" sz="1800" b="1" dirty="0">
                <a:solidFill>
                  <a:srgbClr val="C00000"/>
                </a:solidFill>
              </a:rPr>
              <a:t>Ruralna kuća za odmor </a:t>
            </a:r>
            <a:r>
              <a:rPr lang="hr-HR" sz="1800" b="1" dirty="0">
                <a:solidFill>
                  <a:srgbClr val="C00000"/>
                </a:solidFill>
                <a:effectLst>
                  <a:outerShdw blurRad="38100" dist="38100" dir="2700000" algn="tl">
                    <a:srgbClr val="000000">
                      <a:alpha val="43137"/>
                    </a:srgbClr>
                  </a:outerShdw>
                </a:effectLst>
              </a:rPr>
              <a:t>- </a:t>
            </a:r>
            <a:r>
              <a:rPr lang="hr-HR" sz="1800" dirty="0">
                <a:effectLst>
                  <a:outerShdw blurRad="38100" dist="38100" dir="2700000" algn="tl">
                    <a:srgbClr val="000000">
                      <a:alpha val="43137"/>
                    </a:srgbClr>
                  </a:outerShdw>
                </a:effectLst>
              </a:rPr>
              <a:t>usluge smještaja i korištenja okućnice, mora biti opremljena tako da gost sam može pripremati i konzumirati hranu</a:t>
            </a:r>
          </a:p>
          <a:p>
            <a:pPr>
              <a:defRPr/>
            </a:pPr>
            <a:r>
              <a:rPr lang="hr-HR" sz="1800" b="1" dirty="0">
                <a:solidFill>
                  <a:srgbClr val="C00000"/>
                </a:solidFill>
              </a:rPr>
              <a:t>Kamp</a:t>
            </a:r>
            <a:r>
              <a:rPr lang="hr-HR" sz="1800" dirty="0">
                <a:solidFill>
                  <a:srgbClr val="C00000"/>
                </a:solidFill>
                <a:effectLst>
                  <a:outerShdw blurRad="38100" dist="38100" dir="2700000" algn="tl">
                    <a:srgbClr val="000000">
                      <a:alpha val="43137"/>
                    </a:srgbClr>
                  </a:outerShdw>
                </a:effectLst>
              </a:rPr>
              <a:t> </a:t>
            </a:r>
            <a:r>
              <a:rPr lang="hr-HR" sz="1800" dirty="0">
                <a:effectLst>
                  <a:outerShdw blurRad="38100" dist="38100" dir="2700000" algn="tl">
                    <a:srgbClr val="000000">
                      <a:alpha val="43137"/>
                    </a:srgbClr>
                  </a:outerShdw>
                </a:effectLst>
              </a:rPr>
              <a:t>- </a:t>
            </a:r>
            <a:r>
              <a:rPr lang="hr-HR" sz="1800" dirty="0"/>
              <a:t>usluge smještaja na na otvorenom - na kamp mjestu i/ili kamp parceli),</a:t>
            </a:r>
            <a:r>
              <a:rPr lang="hr-HR" sz="1800" dirty="0">
                <a:solidFill>
                  <a:srgbClr val="FF0000"/>
                </a:solidFill>
              </a:rPr>
              <a:t> </a:t>
            </a:r>
            <a:r>
              <a:rPr lang="hr-HR" sz="1800" dirty="0"/>
              <a:t>a može i iznajmljivati pokretnu opremu za kampiranje (vreća za spavanje, šator, kamp prikolica (kamp kućica, karavana), autodomova (kampera), stolova, stolica i slično) te pružati druge usluge u funkciji turističke potrošnje; mora imati propisane zajedničke sadržaje (prometnice, sanitarni čvor...)</a:t>
            </a:r>
          </a:p>
          <a:p>
            <a:pPr>
              <a:defRPr/>
            </a:pPr>
            <a:r>
              <a:rPr lang="hr-HR" sz="1800" b="1" dirty="0">
                <a:solidFill>
                  <a:srgbClr val="C00000"/>
                </a:solidFill>
              </a:rPr>
              <a:t>Kamp odmorište </a:t>
            </a:r>
            <a:r>
              <a:rPr lang="hr-HR" sz="1800" dirty="0"/>
              <a:t>usluge kampiranja za kraći odmor gosta s vlastitom pokretnom opremom za kampiranje </a:t>
            </a:r>
          </a:p>
          <a:p>
            <a:pPr>
              <a:defRPr/>
            </a:pPr>
            <a:r>
              <a:rPr lang="hr-HR" sz="1800" b="1" dirty="0">
                <a:solidFill>
                  <a:srgbClr val="C00000"/>
                </a:solidFill>
              </a:rPr>
              <a:t>Objekt za robinzonski smješta</a:t>
            </a:r>
            <a:r>
              <a:rPr lang="hr-HR" sz="1800" dirty="0">
                <a:solidFill>
                  <a:srgbClr val="C00000"/>
                </a:solidFill>
              </a:rPr>
              <a:t>j - </a:t>
            </a:r>
            <a:r>
              <a:rPr lang="hr-HR" sz="1800" dirty="0"/>
              <a:t>usluge smještaja u prostorijama ili na prostorima pod neuobičajenim okolnostima i uvjetima</a:t>
            </a:r>
          </a:p>
          <a:p>
            <a:pPr>
              <a:defRPr/>
            </a:pPr>
            <a:endParaRPr lang="hr-HR" sz="1800" dirty="0"/>
          </a:p>
          <a:p>
            <a:pPr>
              <a:defRPr/>
            </a:pPr>
            <a:r>
              <a:rPr lang="hr-HR" sz="1800" b="1" dirty="0">
                <a:solidFill>
                  <a:srgbClr val="C00000"/>
                </a:solidFill>
              </a:rPr>
              <a:t>U svim vrstama OPG moraju se na zahtjev gosta pripremati i usluživati jela, pića i napici</a:t>
            </a:r>
          </a:p>
        </p:txBody>
      </p:sp>
    </p:spTree>
    <p:extLst>
      <p:ext uri="{BB962C8B-B14F-4D97-AF65-F5344CB8AC3E}">
        <p14:creationId xmlns:p14="http://schemas.microsoft.com/office/powerpoint/2010/main" val="2312764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3"/>
            <a:ext cx="8229600" cy="558800"/>
          </a:xfrm>
        </p:spPr>
        <p:txBody>
          <a:bodyPr rtlCol="0">
            <a:normAutofit fontScale="90000"/>
          </a:bodyPr>
          <a:lstStyle/>
          <a:p>
            <a:pPr>
              <a:defRPr/>
            </a:pPr>
            <a:r>
              <a:rPr lang="hr-HR" dirty="0" smtClean="0"/>
              <a:t>...</a:t>
            </a:r>
            <a:endParaRPr lang="hr-HR" dirty="0"/>
          </a:p>
        </p:txBody>
      </p:sp>
      <p:sp>
        <p:nvSpPr>
          <p:cNvPr id="3" name="Content Placeholder 2"/>
          <p:cNvSpPr>
            <a:spLocks noGrp="1"/>
          </p:cNvSpPr>
          <p:nvPr>
            <p:ph idx="1"/>
          </p:nvPr>
        </p:nvSpPr>
        <p:spPr>
          <a:xfrm>
            <a:off x="2135188" y="1484314"/>
            <a:ext cx="8075612" cy="4681537"/>
          </a:xfrm>
        </p:spPr>
        <p:txBody>
          <a:bodyPr rtlCol="0">
            <a:normAutofit/>
          </a:bodyPr>
          <a:lstStyle/>
          <a:p>
            <a:pPr>
              <a:defRPr/>
            </a:pPr>
            <a:r>
              <a:rPr lang="hr-HR" sz="2000" b="1" dirty="0">
                <a:solidFill>
                  <a:srgbClr val="0070C0"/>
                </a:solidFill>
              </a:rPr>
              <a:t>Tradicijski objekti</a:t>
            </a:r>
          </a:p>
          <a:p>
            <a:pPr>
              <a:defRPr/>
            </a:pPr>
            <a:endParaRPr lang="hr-HR" sz="2000" dirty="0">
              <a:solidFill>
                <a:srgbClr val="0070C0"/>
              </a:solidFill>
            </a:endParaRPr>
          </a:p>
          <a:p>
            <a:pPr lvl="1">
              <a:defRPr/>
            </a:pPr>
            <a:r>
              <a:rPr lang="hr-HR" sz="1800" dirty="0">
                <a:solidFill>
                  <a:srgbClr val="0070C0"/>
                </a:solidFill>
              </a:rPr>
              <a:t>OPG </a:t>
            </a:r>
            <a:r>
              <a:rPr lang="hr-HR" sz="1800" b="1" dirty="0">
                <a:solidFill>
                  <a:srgbClr val="0070C0"/>
                </a:solidFill>
              </a:rPr>
              <a:t>koji pruža usluge smještaja u navedenim vrstama može uz to pružati i usluge smještaja pružati u izdvojenim tradicijskim objektima u funkciji poljoprivredne proizvodnje</a:t>
            </a:r>
            <a:r>
              <a:rPr lang="hr-HR" sz="1800" dirty="0">
                <a:solidFill>
                  <a:srgbClr val="0070C0"/>
                </a:solidFill>
              </a:rPr>
              <a:t> </a:t>
            </a:r>
            <a:r>
              <a:rPr lang="hr-HR" sz="1800" dirty="0"/>
              <a:t>(klijet, pastirska koliba, katun, kažun, ribarska koliba, štagalj i slično) = ne može pružati usluge samo u tradicijskom objektu</a:t>
            </a:r>
          </a:p>
          <a:p>
            <a:pPr lvl="1">
              <a:defRPr/>
            </a:pPr>
            <a:r>
              <a:rPr lang="hr-HR" sz="1800" dirty="0"/>
              <a:t>gosti sami na svoj način i svoju odgovornost pripremaju i konzumiraju jela, pića i napitke</a:t>
            </a:r>
          </a:p>
          <a:p>
            <a:pPr lvl="1">
              <a:defRPr/>
            </a:pPr>
            <a:r>
              <a:rPr lang="hr-HR" sz="1800" dirty="0"/>
              <a:t>mogu se nalaziti na OPG-u ili u ruralnom okruženju izvan OPG-a</a:t>
            </a:r>
          </a:p>
          <a:p>
            <a:pPr lvl="1">
              <a:defRPr/>
            </a:pPr>
            <a:r>
              <a:rPr lang="vi-VN" sz="1800" dirty="0">
                <a:latin typeface="Calibri" panose="020F0502020204030204" pitchFamily="34" charset="0"/>
                <a:cs typeface="Calibri" panose="020F0502020204030204" pitchFamily="34" charset="0"/>
              </a:rPr>
              <a:t>inspektor zaštite od</a:t>
            </a:r>
            <a:r>
              <a:rPr lang="hr-HR" sz="1800" dirty="0">
                <a:cs typeface="Calibri" panose="020F0502020204030204" pitchFamily="34" charset="0"/>
              </a:rPr>
              <a:t> </a:t>
            </a:r>
            <a:r>
              <a:rPr lang="vi-VN" sz="1800" dirty="0">
                <a:latin typeface="Calibri" panose="020F0502020204030204" pitchFamily="34" charset="0"/>
                <a:cs typeface="Calibri" panose="020F0502020204030204" pitchFamily="34" charset="0"/>
              </a:rPr>
              <a:t>požara može zahtijevati provedbu dodatnih mjera zaštite od požara</a:t>
            </a:r>
            <a:endParaRPr lang="hr-HR" sz="1800" dirty="0">
              <a:cs typeface="Calibri" panose="020F0502020204030204" pitchFamily="34" charset="0"/>
            </a:endParaRPr>
          </a:p>
          <a:p>
            <a:pPr marL="0" indent="0">
              <a:buNone/>
              <a:defRPr/>
            </a:pPr>
            <a:endParaRPr lang="hr-HR" dirty="0"/>
          </a:p>
        </p:txBody>
      </p:sp>
    </p:spTree>
    <p:extLst>
      <p:ext uri="{BB962C8B-B14F-4D97-AF65-F5344CB8AC3E}">
        <p14:creationId xmlns:p14="http://schemas.microsoft.com/office/powerpoint/2010/main" val="1965841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92313" y="0"/>
            <a:ext cx="8229600" cy="1143000"/>
          </a:xfrm>
        </p:spPr>
        <p:txBody>
          <a:bodyPr/>
          <a:lstStyle/>
          <a:p>
            <a:pPr eaLnBrk="1" hangingPunct="1"/>
            <a:r>
              <a:rPr lang="hr-HR" altLang="sr-Latn-RS" sz="3600"/>
              <a:t>...</a:t>
            </a:r>
          </a:p>
        </p:txBody>
      </p:sp>
      <p:sp>
        <p:nvSpPr>
          <p:cNvPr id="20483" name="Content Placeholder 2"/>
          <p:cNvSpPr>
            <a:spLocks noGrp="1"/>
          </p:cNvSpPr>
          <p:nvPr>
            <p:ph idx="1"/>
          </p:nvPr>
        </p:nvSpPr>
        <p:spPr>
          <a:xfrm>
            <a:off x="2063750" y="1196976"/>
            <a:ext cx="8229600" cy="4746625"/>
          </a:xfrm>
        </p:spPr>
        <p:txBody>
          <a:bodyPr/>
          <a:lstStyle/>
          <a:p>
            <a:pPr eaLnBrk="1" hangingPunct="1"/>
            <a:r>
              <a:rPr lang="hr-HR" altLang="sr-Latn-RS" sz="2000" b="1" dirty="0">
                <a:solidFill>
                  <a:srgbClr val="C00000"/>
                </a:solidFill>
              </a:rPr>
              <a:t>Najveći broj gostiju </a:t>
            </a:r>
            <a:r>
              <a:rPr lang="hr-HR" altLang="sr-Latn-RS" sz="2000" dirty="0"/>
              <a:t>prema vrsti objekta</a:t>
            </a:r>
          </a:p>
          <a:p>
            <a:pPr lvl="1" eaLnBrk="1" hangingPunct="1"/>
            <a:r>
              <a:rPr lang="hr-HR" altLang="sr-Latn-RS" sz="2000" dirty="0"/>
              <a:t>u sobi, apartmanu, ruralnoj kući za odmor do najviše 10 soba, odnosno za 20 gostiju istodobno + pomoćni kreveti</a:t>
            </a:r>
          </a:p>
          <a:p>
            <a:pPr lvl="1" eaLnBrk="1" hangingPunct="1"/>
            <a:r>
              <a:rPr lang="hr-HR" altLang="sr-Latn-RS" sz="2000" dirty="0"/>
              <a:t>u objektu za robinzonski smještaj i/ili kampu i/ili kamp odmorištu ukupno najviše 20 smještajnih jedinica, odnosno 60 gostiju istodobno </a:t>
            </a:r>
          </a:p>
          <a:p>
            <a:pPr lvl="1" eaLnBrk="1" hangingPunct="1"/>
            <a:r>
              <a:rPr lang="hr-HR" altLang="sr-Latn-RS" sz="2000" dirty="0"/>
              <a:t>u broj gostiju se ne ubrajaju djeca do 12 godina starosti </a:t>
            </a:r>
          </a:p>
          <a:p>
            <a:pPr lvl="1" eaLnBrk="1" hangingPunct="1"/>
            <a:r>
              <a:rPr lang="hr-HR" altLang="sr-Latn-RS" sz="2000" b="1" dirty="0"/>
              <a:t>usluge se mogu istodobno pružati u više vrsta objekata (kombinacija navedenih  vrsta) do najviše 80 gostiju</a:t>
            </a:r>
          </a:p>
          <a:p>
            <a:pPr eaLnBrk="1" hangingPunct="1"/>
            <a:endParaRPr lang="hr-HR" altLang="sr-Latn-RS" sz="2000" dirty="0"/>
          </a:p>
          <a:p>
            <a:pPr eaLnBrk="1" hangingPunct="1"/>
            <a:r>
              <a:rPr lang="hr-HR" altLang="sr-Latn-RS" sz="2000" dirty="0"/>
              <a:t>Gostima </a:t>
            </a:r>
            <a:r>
              <a:rPr lang="hr-HR" altLang="sr-Latn-RS" sz="2000" dirty="0">
                <a:solidFill>
                  <a:srgbClr val="C00000"/>
                </a:solidFill>
              </a:rPr>
              <a:t>mora biti omogućeno korištenje usluge pripremanja i usluživanja jela pića i napitaka </a:t>
            </a:r>
            <a:r>
              <a:rPr lang="hr-HR" altLang="sr-Latn-RS" sz="2000" dirty="0"/>
              <a:t>(doručak ili polupansion ili puni pansion) iz pretežito vlastite proizvodnje.</a:t>
            </a:r>
          </a:p>
        </p:txBody>
      </p:sp>
    </p:spTree>
    <p:extLst>
      <p:ext uri="{BB962C8B-B14F-4D97-AF65-F5344CB8AC3E}">
        <p14:creationId xmlns:p14="http://schemas.microsoft.com/office/powerpoint/2010/main" val="28602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1946275" y="34925"/>
            <a:ext cx="8229600" cy="1143000"/>
          </a:xfrm>
        </p:spPr>
        <p:txBody>
          <a:bodyPr/>
          <a:lstStyle/>
          <a:p>
            <a:pPr eaLnBrk="1" hangingPunct="1"/>
            <a:r>
              <a:rPr lang="hr-HR" altLang="sr-Latn-RS" sz="4000" b="1" dirty="0">
                <a:solidFill>
                  <a:srgbClr val="0070C0"/>
                </a:solidFill>
              </a:rPr>
              <a:t>Odobrenje za pružanje usluga</a:t>
            </a:r>
          </a:p>
        </p:txBody>
      </p:sp>
      <p:sp>
        <p:nvSpPr>
          <p:cNvPr id="21507" name="Rectangle 1027"/>
          <p:cNvSpPr>
            <a:spLocks noGrp="1" noChangeArrowheads="1"/>
          </p:cNvSpPr>
          <p:nvPr>
            <p:ph idx="1"/>
          </p:nvPr>
        </p:nvSpPr>
        <p:spPr>
          <a:xfrm>
            <a:off x="1919288" y="1177926"/>
            <a:ext cx="8401050" cy="5491163"/>
          </a:xfrm>
        </p:spPr>
        <p:txBody>
          <a:bodyPr/>
          <a:lstStyle/>
          <a:p>
            <a:pPr eaLnBrk="1" hangingPunct="1">
              <a:lnSpc>
                <a:spcPct val="80000"/>
              </a:lnSpc>
            </a:pPr>
            <a:r>
              <a:rPr lang="hr-HR" altLang="sr-Latn-RS" sz="2000">
                <a:solidFill>
                  <a:schemeClr val="tx2"/>
                </a:solidFill>
              </a:rPr>
              <a:t>treba podnijeti zahtjev nadležnom upravnom tijelu </a:t>
            </a:r>
          </a:p>
          <a:p>
            <a:pPr eaLnBrk="1" hangingPunct="1">
              <a:lnSpc>
                <a:spcPct val="80000"/>
              </a:lnSpc>
            </a:pPr>
            <a:r>
              <a:rPr lang="hr-HR" altLang="sr-Latn-RS" sz="2000">
                <a:solidFill>
                  <a:schemeClr val="tx2"/>
                </a:solidFill>
              </a:rPr>
              <a:t>Uvjeti za ishođenje</a:t>
            </a:r>
          </a:p>
          <a:p>
            <a:pPr lvl="1" eaLnBrk="1" hangingPunct="1"/>
            <a:r>
              <a:rPr lang="hr-HR" altLang="sr-Latn-RS" sz="2000"/>
              <a:t>upis u Upisnik poljoprivrednika</a:t>
            </a:r>
          </a:p>
          <a:p>
            <a:pPr lvl="1" eaLnBrk="1" hangingPunct="1"/>
            <a:r>
              <a:rPr lang="hr-HR" altLang="sr-Latn-RS" sz="2000"/>
              <a:t>pravo korištenja objekta i/ili zemljišta u/na kojem će se pružati ugostiteljske usluge,</a:t>
            </a:r>
          </a:p>
          <a:p>
            <a:pPr lvl="1" eaLnBrk="1" hangingPunct="1"/>
            <a:r>
              <a:rPr lang="hr-HR" altLang="sr-Latn-RS" sz="2000"/>
              <a:t>minimalni uvjeti/uvjeti za kategoriju</a:t>
            </a:r>
          </a:p>
          <a:p>
            <a:pPr lvl="1" eaLnBrk="1" hangingPunct="1"/>
            <a:r>
              <a:rPr lang="hr-HR" altLang="sr-Latn-RS" sz="2000"/>
              <a:t>uvjeti za građevinu - objekt u kojem će se pružati usluge sukladno posebnom propisu </a:t>
            </a:r>
          </a:p>
          <a:p>
            <a:pPr eaLnBrk="1" hangingPunct="1"/>
            <a:endParaRPr lang="hr-HR" altLang="sr-Latn-RS" sz="2000">
              <a:solidFill>
                <a:schemeClr val="tx2"/>
              </a:solidFill>
            </a:endParaRPr>
          </a:p>
          <a:p>
            <a:pPr eaLnBrk="1" hangingPunct="1"/>
            <a:r>
              <a:rPr lang="hr-HR" altLang="sr-Latn-RS" sz="2000">
                <a:solidFill>
                  <a:schemeClr val="tx2"/>
                </a:solidFill>
              </a:rPr>
              <a:t>Prestanak važenja</a:t>
            </a:r>
          </a:p>
          <a:p>
            <a:pPr lvl="1" eaLnBrk="1" hangingPunct="1"/>
            <a:r>
              <a:rPr lang="hr-HR" altLang="sr-Latn-RS" sz="2000">
                <a:solidFill>
                  <a:schemeClr val="tx2"/>
                </a:solidFill>
              </a:rPr>
              <a:t>smrću  </a:t>
            </a:r>
            <a:r>
              <a:rPr lang="hr-HR" altLang="sr-Latn-RS" sz="2000"/>
              <a:t>ako nasljednik ne nastavi obavljati pružanje ugostiteljskih usluga</a:t>
            </a:r>
            <a:endParaRPr lang="hr-HR" altLang="sr-Latn-RS" sz="2000">
              <a:solidFill>
                <a:schemeClr val="tx2"/>
              </a:solidFill>
            </a:endParaRPr>
          </a:p>
          <a:p>
            <a:pPr lvl="1" eaLnBrk="1" hangingPunct="1"/>
            <a:r>
              <a:rPr lang="hr-HR" altLang="sr-Latn-RS" sz="2000">
                <a:solidFill>
                  <a:schemeClr val="tx2"/>
                </a:solidFill>
              </a:rPr>
              <a:t>odjavom </a:t>
            </a:r>
          </a:p>
          <a:p>
            <a:pPr lvl="1" eaLnBrk="1" hangingPunct="1"/>
            <a:r>
              <a:rPr lang="hr-HR" altLang="sr-Latn-RS" sz="2000">
                <a:solidFill>
                  <a:schemeClr val="tx2"/>
                </a:solidFill>
              </a:rPr>
              <a:t>ako prestane ispunjavati koji od uvjeta za izdavanje odobrenja</a:t>
            </a:r>
          </a:p>
          <a:p>
            <a:pPr eaLnBrk="1" hangingPunct="1">
              <a:lnSpc>
                <a:spcPct val="80000"/>
              </a:lnSpc>
            </a:pPr>
            <a:endParaRPr lang="hr-HR" altLang="sr-Latn-RS" sz="2000">
              <a:solidFill>
                <a:schemeClr val="tx2"/>
              </a:solidFill>
            </a:endParaRPr>
          </a:p>
          <a:p>
            <a:pPr eaLnBrk="1" hangingPunct="1">
              <a:lnSpc>
                <a:spcPct val="80000"/>
              </a:lnSpc>
            </a:pPr>
            <a:r>
              <a:rPr lang="hr-HR" altLang="sr-Latn-RS" sz="2000">
                <a:solidFill>
                  <a:schemeClr val="tx2"/>
                </a:solidFill>
              </a:rPr>
              <a:t>Odobrenje se upisuje u  Središnji registar</a:t>
            </a:r>
          </a:p>
          <a:p>
            <a:pPr eaLnBrk="1" hangingPunct="1"/>
            <a:endParaRPr lang="hr-HR" altLang="sr-Latn-RS" sz="1800">
              <a:solidFill>
                <a:schemeClr val="tx2"/>
              </a:solidFill>
            </a:endParaRPr>
          </a:p>
          <a:p>
            <a:pPr eaLnBrk="1" hangingPunct="1">
              <a:lnSpc>
                <a:spcPct val="80000"/>
              </a:lnSpc>
            </a:pPr>
            <a:endParaRPr lang="hr-HR" altLang="sr-Latn-RS" sz="2400">
              <a:solidFill>
                <a:schemeClr val="tx2"/>
              </a:solidFill>
            </a:endParaRPr>
          </a:p>
        </p:txBody>
      </p:sp>
    </p:spTree>
    <p:extLst>
      <p:ext uri="{BB962C8B-B14F-4D97-AF65-F5344CB8AC3E}">
        <p14:creationId xmlns:p14="http://schemas.microsoft.com/office/powerpoint/2010/main" val="2120033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19288" y="260351"/>
            <a:ext cx="8229600" cy="1196975"/>
          </a:xfrm>
        </p:spPr>
        <p:txBody>
          <a:bodyPr/>
          <a:lstStyle/>
          <a:p>
            <a:pPr eaLnBrk="1" hangingPunct="1"/>
            <a:r>
              <a:rPr lang="hr-HR" altLang="sr-Latn-RS" sz="3600" b="1" dirty="0">
                <a:solidFill>
                  <a:srgbClr val="0070C0"/>
                </a:solidFill>
              </a:rPr>
              <a:t>Uvjeti za pružanje usluga</a:t>
            </a:r>
          </a:p>
        </p:txBody>
      </p:sp>
      <p:sp>
        <p:nvSpPr>
          <p:cNvPr id="29699" name="Rectangle 3"/>
          <p:cNvSpPr>
            <a:spLocks noGrp="1" noChangeArrowheads="1"/>
          </p:cNvSpPr>
          <p:nvPr>
            <p:ph idx="1"/>
          </p:nvPr>
        </p:nvSpPr>
        <p:spPr>
          <a:xfrm>
            <a:off x="1919288" y="1557338"/>
            <a:ext cx="7993062" cy="5111750"/>
          </a:xfrm>
        </p:spPr>
        <p:txBody>
          <a:bodyPr rtlCol="0">
            <a:normAutofit/>
          </a:bodyPr>
          <a:lstStyle/>
          <a:p>
            <a:pPr>
              <a:defRPr/>
            </a:pPr>
            <a:r>
              <a:rPr lang="hr-HR" sz="2000" b="1" dirty="0">
                <a:solidFill>
                  <a:srgbClr val="C00000"/>
                </a:solidFill>
              </a:rPr>
              <a:t>minimalni uvjeti </a:t>
            </a:r>
            <a:endParaRPr lang="hr-HR" sz="2000" dirty="0">
              <a:solidFill>
                <a:srgbClr val="C00000"/>
              </a:solidFill>
            </a:endParaRPr>
          </a:p>
          <a:p>
            <a:pPr>
              <a:defRPr/>
            </a:pPr>
            <a:r>
              <a:rPr lang="hr-HR" sz="2000" b="1" dirty="0">
                <a:solidFill>
                  <a:srgbClr val="C00000"/>
                </a:solidFill>
              </a:rPr>
              <a:t>uvjeti za pojedine vrste</a:t>
            </a:r>
            <a:r>
              <a:rPr lang="hr-HR" sz="2000" dirty="0">
                <a:solidFill>
                  <a:srgbClr val="C00000"/>
                </a:solidFill>
              </a:rPr>
              <a:t>  </a:t>
            </a:r>
            <a:r>
              <a:rPr lang="hr-HR" sz="2000" dirty="0"/>
              <a:t>- propisuju usluge koje pojedina vrsta mora pružati</a:t>
            </a:r>
          </a:p>
          <a:p>
            <a:pPr>
              <a:defRPr/>
            </a:pPr>
            <a:r>
              <a:rPr lang="hr-HR" sz="2000" b="1" dirty="0">
                <a:solidFill>
                  <a:srgbClr val="C00000"/>
                </a:solidFill>
              </a:rPr>
              <a:t>uvjeti za kategoriju –</a:t>
            </a:r>
            <a:r>
              <a:rPr lang="hr-HR" sz="2000" dirty="0">
                <a:solidFill>
                  <a:srgbClr val="C00000"/>
                </a:solidFill>
              </a:rPr>
              <a:t> </a:t>
            </a:r>
            <a:r>
              <a:rPr lang="hr-HR" sz="2000" dirty="0"/>
              <a:t>opremljenost  + usluge...</a:t>
            </a:r>
            <a:endParaRPr lang="hr-HR" sz="2000" b="1" dirty="0">
              <a:solidFill>
                <a:schemeClr val="accent2">
                  <a:lumMod val="20000"/>
                  <a:lumOff val="80000"/>
                </a:schemeClr>
              </a:solidFill>
            </a:endParaRPr>
          </a:p>
          <a:p>
            <a:pPr lvl="1">
              <a:defRPr/>
            </a:pPr>
            <a:r>
              <a:rPr lang="hr-HR" sz="2000" dirty="0"/>
              <a:t>za vrste Soba, Apartman, Ruralna kuća za odmor i Kamp</a:t>
            </a:r>
          </a:p>
          <a:p>
            <a:pPr lvl="1">
              <a:defRPr/>
            </a:pPr>
            <a:r>
              <a:rPr lang="hr-HR" sz="2000" dirty="0"/>
              <a:t>oznaka je sunce</a:t>
            </a:r>
          </a:p>
          <a:p>
            <a:pPr>
              <a:defRPr/>
            </a:pPr>
            <a:r>
              <a:rPr lang="hr-HR" sz="2000" b="1" dirty="0">
                <a:solidFill>
                  <a:srgbClr val="C00000"/>
                </a:solidFill>
              </a:rPr>
              <a:t>uvjeti za kvalitetu </a:t>
            </a:r>
          </a:p>
          <a:p>
            <a:pPr lvl="1">
              <a:defRPr/>
            </a:pPr>
            <a:r>
              <a:rPr lang="hr-HR" sz="2000" dirty="0"/>
              <a:t>za  vrste: Izletište, Soba, Apartman, Ruralna kuća za odmor i Kamp</a:t>
            </a:r>
          </a:p>
          <a:p>
            <a:pPr lvl="1">
              <a:defRPr/>
            </a:pPr>
            <a:r>
              <a:rPr lang="hr-HR" sz="2000" dirty="0"/>
              <a:t>oznaka Q</a:t>
            </a:r>
          </a:p>
          <a:p>
            <a:pPr lvl="1">
              <a:defRPr/>
            </a:pPr>
            <a:r>
              <a:rPr lang="hr-HR" sz="2000" dirty="0"/>
              <a:t>za usluge na višoj razini od propisanih i za kategorije 3 i 4 sunca</a:t>
            </a:r>
          </a:p>
          <a:p>
            <a:pPr lvl="1">
              <a:defRPr/>
            </a:pPr>
            <a:r>
              <a:rPr lang="hr-HR" sz="2000" dirty="0"/>
              <a:t>samo na zahtjev OPGa</a:t>
            </a:r>
          </a:p>
          <a:p>
            <a:pPr>
              <a:buNone/>
              <a:defRPr/>
            </a:pPr>
            <a:r>
              <a:rPr lang="hr-HR" sz="2000" dirty="0"/>
              <a:t> </a:t>
            </a:r>
          </a:p>
        </p:txBody>
      </p:sp>
    </p:spTree>
    <p:extLst>
      <p:ext uri="{BB962C8B-B14F-4D97-AF65-F5344CB8AC3E}">
        <p14:creationId xmlns:p14="http://schemas.microsoft.com/office/powerpoint/2010/main" val="398263151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pPr eaLnBrk="1" hangingPunct="1"/>
            <a:r>
              <a:rPr lang="hr-HR" altLang="sr-Latn-RS" sz="3600" b="1" dirty="0"/>
              <a:t>Minimalni uvjeti</a:t>
            </a:r>
          </a:p>
        </p:txBody>
      </p:sp>
      <p:sp>
        <p:nvSpPr>
          <p:cNvPr id="23555" name="Rectangle 1027"/>
          <p:cNvSpPr>
            <a:spLocks noGrp="1" noChangeArrowheads="1"/>
          </p:cNvSpPr>
          <p:nvPr>
            <p:ph idx="1"/>
          </p:nvPr>
        </p:nvSpPr>
        <p:spPr>
          <a:xfrm>
            <a:off x="1981200" y="1773239"/>
            <a:ext cx="8229600" cy="4319587"/>
          </a:xfrm>
        </p:spPr>
        <p:txBody>
          <a:bodyPr/>
          <a:lstStyle/>
          <a:p>
            <a:pPr eaLnBrk="1" hangingPunct="1"/>
            <a:r>
              <a:rPr lang="hr-HR" altLang="sr-Latn-RS" sz="2400">
                <a:solidFill>
                  <a:schemeClr val="tx2"/>
                </a:solidFill>
              </a:rPr>
              <a:t>uvjeti koje moraju ispunjavati svi OPG-i za pružanje ugostiteljskih usluga, a odnose se na</a:t>
            </a:r>
          </a:p>
          <a:p>
            <a:pPr lvl="1" eaLnBrk="1" hangingPunct="1"/>
            <a:r>
              <a:rPr lang="hr-HR" altLang="sr-Latn-RS" smtClean="0">
                <a:solidFill>
                  <a:schemeClr val="tx2"/>
                </a:solidFill>
              </a:rPr>
              <a:t>opskrbljenost domaćinstva zdravstveno ispravnom tekućom vodom, strujom, odvodnja otpadnih voda, parkiralište ...</a:t>
            </a:r>
          </a:p>
          <a:p>
            <a:pPr lvl="1" eaLnBrk="1" hangingPunct="1"/>
            <a:r>
              <a:rPr lang="hr-HR" altLang="sr-Latn-RS" smtClean="0">
                <a:solidFill>
                  <a:schemeClr val="tx2"/>
                </a:solidFill>
              </a:rPr>
              <a:t>izgled objekta, prostorija i prostora</a:t>
            </a:r>
          </a:p>
          <a:p>
            <a:pPr lvl="1" eaLnBrk="1" hangingPunct="1"/>
            <a:r>
              <a:rPr lang="hr-HR" altLang="sr-Latn-RS" smtClean="0">
                <a:solidFill>
                  <a:schemeClr val="tx2"/>
                </a:solidFill>
              </a:rPr>
              <a:t>prostorije koje objekt, prema uslugama koje se pružaju, mora imati te njihovu visinu, površinu i opremljenost </a:t>
            </a:r>
          </a:p>
          <a:p>
            <a:pPr eaLnBrk="1" hangingPunct="1"/>
            <a:r>
              <a:rPr lang="hr-HR" altLang="sr-Latn-RS" sz="2400"/>
              <a:t>okoliš i vanjski izgled objekta moraju biti uređeni a o</a:t>
            </a:r>
            <a:r>
              <a:rPr lang="hr-HR" altLang="sr-Latn-RS" sz="2400">
                <a:cs typeface="Times New Roman" panose="02020603050405020304" pitchFamily="18" charset="0"/>
              </a:rPr>
              <a:t>bjekt mora biti uređen i opremljen u skladu s tradicijom kraja  (osim objekata za robinzonski smještaj) u kojem se nalazi te</a:t>
            </a:r>
            <a:r>
              <a:rPr lang="hr-HR" altLang="sr-Latn-RS" sz="2400"/>
              <a:t> omogućiti sigurnost i funkcionalnost</a:t>
            </a:r>
            <a:endParaRPr lang="hr-HR" altLang="sr-Latn-RS" smtClean="0">
              <a:cs typeface="Times New Roman" panose="02020603050405020304" pitchFamily="18" charset="0"/>
            </a:endParaRPr>
          </a:p>
          <a:p>
            <a:pPr eaLnBrk="1" hangingPunct="1"/>
            <a:endParaRPr lang="hr-HR" altLang="sr-Latn-RS" smtClean="0">
              <a:solidFill>
                <a:schemeClr val="tx2"/>
              </a:solidFill>
            </a:endParaRPr>
          </a:p>
        </p:txBody>
      </p:sp>
    </p:spTree>
    <p:extLst>
      <p:ext uri="{BB962C8B-B14F-4D97-AF65-F5344CB8AC3E}">
        <p14:creationId xmlns:p14="http://schemas.microsoft.com/office/powerpoint/2010/main" val="1065405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type="ctrTitle"/>
          </p:nvPr>
        </p:nvSpPr>
        <p:spPr>
          <a:xfrm>
            <a:off x="2063750" y="2492376"/>
            <a:ext cx="7772400" cy="1736725"/>
          </a:xfrm>
        </p:spPr>
        <p:txBody>
          <a:bodyPr rtlCol="0">
            <a:noAutofit/>
          </a:bodyPr>
          <a:lstStyle/>
          <a:p>
            <a:pPr>
              <a:defRPr/>
            </a:pPr>
            <a:r>
              <a:rPr lang="hr-HR" sz="4400" b="1" dirty="0">
                <a:solidFill>
                  <a:srgbClr val="C00000"/>
                </a:solidFill>
                <a:latin typeface="+mn-lt"/>
              </a:rPr>
              <a:t>PRAVNI OKVIR ZA REGISTRACIJU I POSEBNI OBLICI TURIZMA</a:t>
            </a:r>
          </a:p>
        </p:txBody>
      </p:sp>
      <p:sp useBgFill="1">
        <p:nvSpPr>
          <p:cNvPr id="20483" name="Rectangle 3"/>
          <p:cNvSpPr>
            <a:spLocks noGrp="1" noChangeArrowheads="1"/>
          </p:cNvSpPr>
          <p:nvPr>
            <p:ph type="subTitle" idx="1"/>
          </p:nvPr>
        </p:nvSpPr>
        <p:spPr>
          <a:xfrm>
            <a:off x="3000376" y="4365625"/>
            <a:ext cx="6048375" cy="1176338"/>
          </a:xfrm>
        </p:spPr>
        <p:txBody>
          <a:bodyPr rtlCol="0">
            <a:normAutofit fontScale="85000" lnSpcReduction="20000"/>
          </a:bodyPr>
          <a:lstStyle/>
          <a:p>
            <a:pPr>
              <a:defRPr/>
            </a:pPr>
            <a:endParaRPr lang="hr-HR" sz="2800" dirty="0">
              <a:solidFill>
                <a:schemeClr val="tx2"/>
              </a:solidFill>
            </a:endParaRPr>
          </a:p>
          <a:p>
            <a:pPr>
              <a:defRPr/>
            </a:pPr>
            <a:endParaRPr lang="hr-HR" sz="2800" dirty="0">
              <a:solidFill>
                <a:schemeClr val="tx2"/>
              </a:solidFill>
            </a:endParaRPr>
          </a:p>
          <a:p>
            <a:pPr>
              <a:defRPr/>
            </a:pPr>
            <a:r>
              <a:rPr lang="hr-HR" sz="2800" dirty="0">
                <a:solidFill>
                  <a:schemeClr val="tx2"/>
                </a:solidFill>
              </a:rPr>
              <a:t>Dr.sc. Andrea </a:t>
            </a:r>
            <a:r>
              <a:rPr lang="hr-HR" sz="2800" dirty="0" err="1">
                <a:solidFill>
                  <a:schemeClr val="tx2"/>
                </a:solidFill>
              </a:rPr>
              <a:t>Pešutić</a:t>
            </a:r>
            <a:r>
              <a:rPr lang="hr-HR" sz="2800" dirty="0">
                <a:solidFill>
                  <a:schemeClr val="tx2"/>
                </a:solidFill>
              </a:rPr>
              <a:t>, </a:t>
            </a:r>
            <a:r>
              <a:rPr lang="hr-HR" sz="2800" dirty="0" err="1">
                <a:solidFill>
                  <a:schemeClr val="tx2"/>
                </a:solidFill>
              </a:rPr>
              <a:t>prof.v.š</a:t>
            </a:r>
            <a:r>
              <a:rPr lang="hr-HR" sz="2800" dirty="0">
                <a:solidFill>
                  <a:schemeClr val="tx2"/>
                </a:solidFill>
              </a:rPr>
              <a:t>. </a:t>
            </a:r>
          </a:p>
          <a:p>
            <a:pPr algn="l">
              <a:defRPr/>
            </a:pPr>
            <a:endParaRPr lang="hr-HR" sz="2800" dirty="0"/>
          </a:p>
        </p:txBody>
      </p:sp>
    </p:spTree>
    <p:extLst>
      <p:ext uri="{BB962C8B-B14F-4D97-AF65-F5344CB8AC3E}">
        <p14:creationId xmlns:p14="http://schemas.microsoft.com/office/powerpoint/2010/main" val="37644181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4"/>
            <a:ext cx="8229600" cy="630237"/>
          </a:xfrm>
        </p:spPr>
        <p:txBody>
          <a:bodyPr rtlCol="0">
            <a:normAutofit fontScale="90000"/>
          </a:bodyPr>
          <a:lstStyle/>
          <a:p>
            <a:pPr>
              <a:defRPr/>
            </a:pPr>
            <a:r>
              <a:rPr lang="hr-HR" dirty="0" smtClean="0"/>
              <a:t>...</a:t>
            </a:r>
            <a:endParaRPr lang="hr-HR" dirty="0"/>
          </a:p>
        </p:txBody>
      </p:sp>
      <p:sp>
        <p:nvSpPr>
          <p:cNvPr id="24579" name="Content Placeholder 2"/>
          <p:cNvSpPr>
            <a:spLocks noGrp="1"/>
          </p:cNvSpPr>
          <p:nvPr>
            <p:ph idx="1"/>
          </p:nvPr>
        </p:nvSpPr>
        <p:spPr>
          <a:xfrm>
            <a:off x="1992313" y="1125538"/>
            <a:ext cx="8229600" cy="5732462"/>
          </a:xfrm>
        </p:spPr>
        <p:txBody>
          <a:bodyPr/>
          <a:lstStyle/>
          <a:p>
            <a:pPr eaLnBrk="1" hangingPunct="1">
              <a:buFont typeface="Wingdings" panose="05000000000000000000" pitchFamily="2" charset="2"/>
              <a:buNone/>
            </a:pPr>
            <a:r>
              <a:rPr lang="hr-HR" altLang="sr-Latn-RS" sz="1800"/>
              <a:t>primjer  propisivanja minimalih uvjeta za </a:t>
            </a:r>
          </a:p>
          <a:p>
            <a:pPr eaLnBrk="1" hangingPunct="1">
              <a:buFont typeface="Wingdings" panose="05000000000000000000" pitchFamily="2" charset="2"/>
              <a:buNone/>
            </a:pPr>
            <a:r>
              <a:rPr lang="vi-VN" altLang="sr-Latn-RS" sz="1800"/>
              <a:t>UREĐENJE OBJEKTA, SIGURNOST GOSTA</a:t>
            </a:r>
            <a:r>
              <a:rPr lang="hr-HR" altLang="sr-Latn-RS" sz="1800"/>
              <a:t> (čl. 4. Pravilnika) </a:t>
            </a:r>
            <a:endParaRPr lang="vi-VN" altLang="sr-Latn-RS" sz="1800"/>
          </a:p>
          <a:p>
            <a:pPr eaLnBrk="1" hangingPunct="1"/>
            <a:r>
              <a:rPr lang="vi-VN" altLang="sr-Latn-RS" sz="1800"/>
              <a:t>Objekt mora omogućiti sigurnost i funkcionalnost.</a:t>
            </a:r>
          </a:p>
          <a:p>
            <a:pPr eaLnBrk="1" hangingPunct="1"/>
            <a:r>
              <a:rPr lang="vi-VN" altLang="sr-Latn-RS" sz="1800"/>
              <a:t>Okoliš i vanjski izgled objekta moraju biti uređeni.</a:t>
            </a:r>
          </a:p>
          <a:p>
            <a:pPr eaLnBrk="1" hangingPunct="1"/>
            <a:r>
              <a:rPr lang="vi-VN" altLang="sr-Latn-RS" sz="1800"/>
              <a:t>Uređenje, oprema i uređaji u objektu ne smiju biti dotrajali i oštećeni te moraju biti stalno</a:t>
            </a:r>
            <a:r>
              <a:rPr lang="hr-HR" altLang="sr-Latn-RS" sz="1800"/>
              <a:t> </a:t>
            </a:r>
            <a:r>
              <a:rPr lang="vi-VN" altLang="sr-Latn-RS" sz="1800"/>
              <a:t>u funkcionalnom stanju.</a:t>
            </a:r>
          </a:p>
          <a:p>
            <a:pPr eaLnBrk="1" hangingPunct="1"/>
            <a:r>
              <a:rPr lang="vi-VN" altLang="sr-Latn-RS" sz="1800"/>
              <a:t>Rublje, posuđe i ostalo u direktom kontaktu s gostom, kada nije u uporabi, mora biti</a:t>
            </a:r>
            <a:r>
              <a:rPr lang="hr-HR" altLang="sr-Latn-RS" sz="1800"/>
              <a:t> </a:t>
            </a:r>
            <a:r>
              <a:rPr lang="vi-VN" altLang="sr-Latn-RS" sz="1800"/>
              <a:t>zaštićeno od prašine i ostalih kontaminacija.</a:t>
            </a:r>
          </a:p>
          <a:p>
            <a:pPr eaLnBrk="1" hangingPunct="1"/>
            <a:r>
              <a:rPr lang="vi-VN" altLang="sr-Latn-RS" sz="1800"/>
              <a:t>Za jedan ili više objekata moraju biti osigurana sredstva za pružanje prve pomoći</a:t>
            </a:r>
            <a:r>
              <a:rPr lang="hr-HR" altLang="sr-Latn-RS" sz="1800"/>
              <a:t> </a:t>
            </a:r>
            <a:endParaRPr lang="vi-VN" altLang="sr-Latn-RS" sz="1800"/>
          </a:p>
          <a:p>
            <a:pPr eaLnBrk="1" hangingPunct="1"/>
            <a:r>
              <a:rPr lang="vi-VN" altLang="sr-Latn-RS" sz="1800"/>
              <a:t>Komunalni i ostali otpad mora se redovito odstranjivati</a:t>
            </a:r>
          </a:p>
          <a:p>
            <a:pPr eaLnBrk="1" hangingPunct="1"/>
            <a:r>
              <a:rPr lang="vi-VN" altLang="sr-Latn-RS" sz="1800"/>
              <a:t>Objekt, osim kamp odmorišta – robinzonski smještaj, mora biti uređen i opremljen u skladu s tradicijom kraja u kojem se nalazi</a:t>
            </a:r>
            <a:endParaRPr lang="hr-HR" altLang="sr-Latn-RS" sz="1800"/>
          </a:p>
          <a:p>
            <a:pPr eaLnBrk="1" hangingPunct="1"/>
            <a:r>
              <a:rPr lang="hr-HR" altLang="sr-Latn-RS" sz="1800"/>
              <a:t>Izdvojeni</a:t>
            </a:r>
            <a:r>
              <a:rPr lang="vi-VN" altLang="sr-Latn-RS" sz="1800"/>
              <a:t> tradicijski objekti u funkciji</a:t>
            </a:r>
            <a:r>
              <a:rPr lang="hr-HR" altLang="sr-Latn-RS" sz="1800"/>
              <a:t> </a:t>
            </a:r>
            <a:r>
              <a:rPr lang="vi-VN" altLang="sr-Latn-RS" sz="1800"/>
              <a:t>poljoprivredne proizvodnje i Kamp odmorišt</a:t>
            </a:r>
            <a:r>
              <a:rPr lang="hr-HR" altLang="sr-Latn-RS" sz="1800"/>
              <a:t>e</a:t>
            </a:r>
            <a:r>
              <a:rPr lang="vi-VN" altLang="sr-Latn-RS" sz="1800"/>
              <a:t>– robinzonski smještaj</a:t>
            </a:r>
            <a:r>
              <a:rPr lang="hr-HR" altLang="sr-Latn-RS" sz="1800"/>
              <a:t> u kojima </a:t>
            </a:r>
            <a:r>
              <a:rPr lang="vi-VN" altLang="sr-Latn-RS" sz="1800"/>
              <a:t>gosti sami na svoj</a:t>
            </a:r>
            <a:r>
              <a:rPr lang="hr-HR" altLang="sr-Latn-RS" sz="1800"/>
              <a:t> </a:t>
            </a:r>
            <a:r>
              <a:rPr lang="vi-VN" altLang="sr-Latn-RS" sz="1800"/>
              <a:t>način i svoju odgovornost pripremaju i konzumiraju jela, pića i napitke,</a:t>
            </a:r>
            <a:r>
              <a:rPr lang="hr-HR" altLang="sr-Latn-RS" sz="1800"/>
              <a:t>moraju ispunjavati </a:t>
            </a:r>
            <a:r>
              <a:rPr lang="vi-VN" altLang="sr-Latn-RS" sz="1800"/>
              <a:t> </a:t>
            </a:r>
            <a:r>
              <a:rPr lang="hr-HR" altLang="sr-Latn-RS" sz="1800"/>
              <a:t>dodatne mjere zaštite od požara koje zahtjeva inspektor zaštite od požara </a:t>
            </a:r>
            <a:endParaRPr lang="vi-VN" altLang="sr-Latn-RS" sz="1800"/>
          </a:p>
        </p:txBody>
      </p:sp>
    </p:spTree>
    <p:extLst>
      <p:ext uri="{BB962C8B-B14F-4D97-AF65-F5344CB8AC3E}">
        <p14:creationId xmlns:p14="http://schemas.microsoft.com/office/powerpoint/2010/main" val="2464729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4"/>
            <a:ext cx="8229600" cy="630237"/>
          </a:xfrm>
        </p:spPr>
        <p:txBody>
          <a:bodyPr rtlCol="0">
            <a:normAutofit/>
          </a:bodyPr>
          <a:lstStyle/>
          <a:p>
            <a:pPr>
              <a:defRPr/>
            </a:pPr>
            <a:r>
              <a:rPr lang="hr-HR" sz="3600" b="1" dirty="0">
                <a:solidFill>
                  <a:schemeClr val="tx2">
                    <a:lumMod val="90000"/>
                  </a:schemeClr>
                </a:solidFill>
              </a:rPr>
              <a:t>Označavanje objekta</a:t>
            </a:r>
            <a:endParaRPr lang="hr-HR" dirty="0"/>
          </a:p>
        </p:txBody>
      </p:sp>
      <p:sp>
        <p:nvSpPr>
          <p:cNvPr id="25603" name="Content Placeholder 2"/>
          <p:cNvSpPr>
            <a:spLocks noGrp="1"/>
          </p:cNvSpPr>
          <p:nvPr>
            <p:ph idx="1"/>
          </p:nvPr>
        </p:nvSpPr>
        <p:spPr>
          <a:xfrm>
            <a:off x="1703388" y="908050"/>
            <a:ext cx="8964612" cy="5949950"/>
          </a:xfrm>
        </p:spPr>
        <p:txBody>
          <a:bodyPr/>
          <a:lstStyle/>
          <a:p>
            <a:pPr eaLnBrk="1" hangingPunct="1"/>
            <a:r>
              <a:rPr lang="hr-HR" altLang="sr-Latn-RS" sz="2400"/>
              <a:t>u blizini objekta i i na izdvojenom objektu mora se nalaziti ploča izrađena od prirodnog materijala iz kraja u kojem se objekt nalazi (domaći prirodni materijal) na kojoj su istaknuti: </a:t>
            </a:r>
          </a:p>
          <a:p>
            <a:pPr lvl="1" eaLnBrk="1" hangingPunct="1"/>
            <a:r>
              <a:rPr lang="hr-HR" altLang="sr-Latn-RS" sz="2000"/>
              <a:t>natpis »OBITELJSKO POLJOPRIVREDNO GOSPODARSTVO« (umjesto toga može se koristiti i komercijalni naziv, npr. turističko seljačko domaćinstvo, turističko seljačko gospodarstvo, agroturizam i slično)</a:t>
            </a:r>
          </a:p>
          <a:p>
            <a:pPr lvl="1" eaLnBrk="1" hangingPunct="1"/>
            <a:r>
              <a:rPr lang="hr-HR" altLang="sr-Latn-RS" sz="2000"/>
              <a:t>ime gospodarstva</a:t>
            </a:r>
          </a:p>
          <a:p>
            <a:pPr lvl="1" eaLnBrk="1" hangingPunct="1"/>
            <a:r>
              <a:rPr lang="hr-HR" altLang="sr-Latn-RS" sz="2000"/>
              <a:t>oznaka vrste, kategorije te oznaku kvalitete i vrste posebnog standarda ako ih ima, a na jednoj ploči se mogu istaknuti oznake različitih vrsta, kategorija i kvalitete</a:t>
            </a:r>
          </a:p>
          <a:p>
            <a:pPr eaLnBrk="1" hangingPunct="1"/>
            <a:r>
              <a:rPr lang="hr-HR" altLang="sr-Latn-RS" sz="2400"/>
              <a:t>na ploči se može istaknuti </a:t>
            </a:r>
          </a:p>
          <a:p>
            <a:pPr lvl="1" eaLnBrk="1" hangingPunct="1"/>
            <a:r>
              <a:rPr lang="hr-HR" altLang="sr-Latn-RS" sz="2000"/>
              <a:t>simbol ponude OPGa </a:t>
            </a:r>
            <a:r>
              <a:rPr lang="hr-HR" altLang="sr-Latn-RS" sz="1600">
                <a:hlinkClick r:id="rId2"/>
              </a:rPr>
              <a:t>https://mint.gov.hr/UserDocsImages/dokumenti/katego_opg/180918_opg_prilog_VI.pdf</a:t>
            </a:r>
            <a:r>
              <a:rPr lang="hr-HR" altLang="sr-Latn-RS" sz="2000"/>
              <a:t> </a:t>
            </a:r>
          </a:p>
          <a:p>
            <a:pPr lvl="1" eaLnBrk="1" hangingPunct="1"/>
            <a:r>
              <a:rPr lang="hr-HR" altLang="sr-Latn-RS" sz="2000"/>
              <a:t>uz naziv Kušaonica može se istaknuti i naziv proizvoda koji se pretežito uslužuje (Kušaonica rakije, Kušaonica pršuta, Kušaonica kobasica, Kušaonica sira i slično)</a:t>
            </a:r>
          </a:p>
          <a:p>
            <a:pPr eaLnBrk="1" hangingPunct="1">
              <a:buFont typeface="Wingdings" panose="05000000000000000000" pitchFamily="2" charset="2"/>
              <a:buNone/>
            </a:pPr>
            <a:endParaRPr lang="hr-HR" altLang="sr-Latn-RS" smtClean="0"/>
          </a:p>
        </p:txBody>
      </p:sp>
    </p:spTree>
    <p:extLst>
      <p:ext uri="{BB962C8B-B14F-4D97-AF65-F5344CB8AC3E}">
        <p14:creationId xmlns:p14="http://schemas.microsoft.com/office/powerpoint/2010/main" val="1759986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hr-HR" sz="3600" b="1" dirty="0">
                <a:solidFill>
                  <a:schemeClr val="tx2">
                    <a:lumMod val="90000"/>
                  </a:schemeClr>
                </a:solidFill>
              </a:rPr>
              <a:t>Radno vrijeme</a:t>
            </a:r>
          </a:p>
        </p:txBody>
      </p:sp>
      <p:sp>
        <p:nvSpPr>
          <p:cNvPr id="3" name="Content Placeholder 2"/>
          <p:cNvSpPr>
            <a:spLocks noGrp="1"/>
          </p:cNvSpPr>
          <p:nvPr>
            <p:ph idx="1"/>
          </p:nvPr>
        </p:nvSpPr>
        <p:spPr/>
        <p:txBody>
          <a:bodyPr rtlCol="0">
            <a:normAutofit/>
          </a:bodyPr>
          <a:lstStyle/>
          <a:p>
            <a:pPr>
              <a:defRPr/>
            </a:pPr>
            <a:r>
              <a:rPr lang="hr-HR" sz="2000" dirty="0"/>
              <a:t>radno vrijeme objekata na OPGu unutar kojeg se mogu pružati ugostiteljske usluge odlukom </a:t>
            </a:r>
            <a:r>
              <a:rPr lang="hr-HR" sz="2000" dirty="0">
                <a:solidFill>
                  <a:schemeClr val="tx2">
                    <a:lumMod val="75000"/>
                  </a:schemeClr>
                </a:solidFill>
              </a:rPr>
              <a:t>propisuje predstavničko tijelo </a:t>
            </a:r>
          </a:p>
          <a:p>
            <a:pPr>
              <a:defRPr/>
            </a:pPr>
            <a:r>
              <a:rPr lang="hr-HR" sz="2000" dirty="0"/>
              <a:t>OPG je dužno na ulazu u objekt u kojem pruža ugostiteljske usluge </a:t>
            </a:r>
            <a:r>
              <a:rPr lang="hr-HR" sz="2000" dirty="0">
                <a:solidFill>
                  <a:schemeClr val="tx2">
                    <a:lumMod val="75000"/>
                  </a:schemeClr>
                </a:solidFill>
              </a:rPr>
              <a:t>vidno istaknuti </a:t>
            </a:r>
            <a:r>
              <a:rPr lang="hr-HR" sz="2000" dirty="0"/>
              <a:t>obavijest o </a:t>
            </a:r>
          </a:p>
          <a:p>
            <a:pPr lvl="1">
              <a:defRPr/>
            </a:pPr>
            <a:r>
              <a:rPr lang="hr-HR" sz="1800" dirty="0"/>
              <a:t>radnom vremenu, koje mora biti određeno unutar radnog vremena određenog odlukom predstavničkog tijela </a:t>
            </a:r>
          </a:p>
          <a:p>
            <a:pPr lvl="1">
              <a:defRPr/>
            </a:pPr>
            <a:r>
              <a:rPr lang="hr-HR" sz="1800" dirty="0"/>
              <a:t>radnim, odnosno neradnim danima </a:t>
            </a:r>
          </a:p>
          <a:p>
            <a:pPr lvl="1">
              <a:defRPr/>
            </a:pPr>
            <a:r>
              <a:rPr lang="hr-HR" sz="1800" dirty="0"/>
              <a:t>pridržavati se istaknutog radnog vremena.</a:t>
            </a:r>
          </a:p>
          <a:p>
            <a:pPr>
              <a:defRPr/>
            </a:pPr>
            <a:r>
              <a:rPr lang="hr-HR" sz="2000" dirty="0"/>
              <a:t>iznimno, OPG </a:t>
            </a:r>
            <a:r>
              <a:rPr lang="hr-HR" sz="2000" dirty="0">
                <a:solidFill>
                  <a:schemeClr val="tx2">
                    <a:lumMod val="75000"/>
                  </a:schemeClr>
                </a:solidFill>
              </a:rPr>
              <a:t>može na ulazu u objekt istaknuti obavijest da posluje i uz prethodni dogovor</a:t>
            </a:r>
            <a:r>
              <a:rPr lang="hr-HR" sz="2000" dirty="0"/>
              <a:t>, odnosno samo uz prethodni dogovor i/ili na poziv, u kojem slučaju istaknuta obavijest mora sadržavati i podatke o kontaktu.</a:t>
            </a:r>
          </a:p>
          <a:p>
            <a:pPr>
              <a:defRPr/>
            </a:pPr>
            <a:endParaRPr lang="hr-HR" dirty="0"/>
          </a:p>
        </p:txBody>
      </p:sp>
    </p:spTree>
    <p:extLst>
      <p:ext uri="{BB962C8B-B14F-4D97-AF65-F5344CB8AC3E}">
        <p14:creationId xmlns:p14="http://schemas.microsoft.com/office/powerpoint/2010/main" val="991251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17713" y="333376"/>
            <a:ext cx="8229600" cy="703263"/>
          </a:xfrm>
        </p:spPr>
        <p:txBody>
          <a:bodyPr/>
          <a:lstStyle/>
          <a:p>
            <a:pPr eaLnBrk="1" hangingPunct="1"/>
            <a:r>
              <a:rPr lang="hr-HR" altLang="sr-Latn-RS" sz="3200" b="1">
                <a:solidFill>
                  <a:srgbClr val="0070C0"/>
                </a:solidFill>
              </a:rPr>
              <a:t>Obveze u pružanju usluga </a:t>
            </a:r>
          </a:p>
        </p:txBody>
      </p:sp>
      <p:sp>
        <p:nvSpPr>
          <p:cNvPr id="27651" name="Content Placeholder 2"/>
          <p:cNvSpPr>
            <a:spLocks noGrp="1"/>
          </p:cNvSpPr>
          <p:nvPr>
            <p:ph idx="1"/>
          </p:nvPr>
        </p:nvSpPr>
        <p:spPr>
          <a:xfrm>
            <a:off x="1847851" y="1196975"/>
            <a:ext cx="8569325" cy="5545138"/>
          </a:xfrm>
        </p:spPr>
        <p:txBody>
          <a:bodyPr/>
          <a:lstStyle/>
          <a:p>
            <a:pPr eaLnBrk="1" hangingPunct="1">
              <a:buFont typeface="Wingdings" panose="05000000000000000000" pitchFamily="2" charset="2"/>
              <a:buNone/>
            </a:pPr>
            <a:r>
              <a:rPr lang="hr-HR" altLang="sr-Latn-RS" sz="1800" b="1"/>
              <a:t>	</a:t>
            </a:r>
            <a:r>
              <a:rPr lang="hr-HR" altLang="sr-Latn-RS" sz="2000" b="1"/>
              <a:t>Na pružanje usluga na OPGu na odgovarajući način primjenjuju se odredbe o pružanju usluga iznajmljivača pa su obveze sljedeće</a:t>
            </a:r>
          </a:p>
          <a:p>
            <a:pPr eaLnBrk="1" hangingPunct="1"/>
            <a:r>
              <a:rPr lang="hr-HR" altLang="sr-Latn-RS" sz="1800"/>
              <a:t>vidno istaknuti na ulazu u objekt ili u neposrednoj blizini, na propisani način, natpis s oznakom vrste i kategorije objekta te vrstu posebnog standarda, utvrđene rješenjem nadležnog ureda</a:t>
            </a:r>
          </a:p>
          <a:p>
            <a:pPr eaLnBrk="1" hangingPunct="1"/>
            <a:r>
              <a:rPr lang="hr-HR" altLang="sr-Latn-RS" sz="1800"/>
              <a:t>istaknuti u svakom objektu naznaku vrste i kategorije objekta te vrstu posebnog standarda, cijene usluga koje nudi, informaciju da je boravišna pristojba uključena u cijenu te se pridržavati istaknutih cijena</a:t>
            </a:r>
          </a:p>
          <a:p>
            <a:pPr eaLnBrk="1" hangingPunct="1"/>
            <a:r>
              <a:rPr lang="hr-HR" altLang="sr-Latn-RS" sz="1800"/>
              <a:t>utvrditi normative namirnica, pića i napitaka za pojedino jelo, piće i napitak, ako takve usluge pruža, i pružiti usluge po utvrđenim normativima, normativ za vrijeme rada imati u objektu te na zahtjev normativ predočiti gostu</a:t>
            </a:r>
          </a:p>
          <a:p>
            <a:pPr eaLnBrk="1" hangingPunct="1"/>
            <a:r>
              <a:rPr lang="hr-HR" altLang="sr-Latn-RS" sz="1800"/>
              <a:t>izdati gostu čitljiv i točan račun s naznačenom vrstom, količinom i cijenom, odnosno odobrenim popustom, pruženih usluga za svaku pruženu uslugu, osim u slučaju ako račun za usluge pružene gostu izdaje turistička agencija</a:t>
            </a:r>
          </a:p>
          <a:p>
            <a:pPr eaLnBrk="1" hangingPunct="1"/>
            <a:r>
              <a:rPr lang="hr-HR" altLang="sr-Latn-RS" sz="1800"/>
              <a:t>voditi popis gostiju na propisani način, osim u slučaju ako popis gostiju za njega vodi turistička agencija</a:t>
            </a:r>
          </a:p>
          <a:p>
            <a:pPr eaLnBrk="1" hangingPunct="1"/>
            <a:endParaRPr lang="hr-HR" altLang="sr-Latn-RS" smtClean="0"/>
          </a:p>
        </p:txBody>
      </p:sp>
    </p:spTree>
    <p:extLst>
      <p:ext uri="{BB962C8B-B14F-4D97-AF65-F5344CB8AC3E}">
        <p14:creationId xmlns:p14="http://schemas.microsoft.com/office/powerpoint/2010/main" val="4084518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13" y="0"/>
            <a:ext cx="8229600" cy="558800"/>
          </a:xfrm>
        </p:spPr>
        <p:txBody>
          <a:bodyPr rtlCol="0">
            <a:normAutofit fontScale="90000"/>
          </a:bodyPr>
          <a:lstStyle/>
          <a:p>
            <a:pPr>
              <a:defRPr/>
            </a:pPr>
            <a:r>
              <a:rPr lang="hr-HR" dirty="0" smtClean="0"/>
              <a:t>....</a:t>
            </a:r>
            <a:endParaRPr lang="hr-HR" dirty="0"/>
          </a:p>
        </p:txBody>
      </p:sp>
      <p:sp>
        <p:nvSpPr>
          <p:cNvPr id="3" name="Content Placeholder 2"/>
          <p:cNvSpPr>
            <a:spLocks noGrp="1"/>
          </p:cNvSpPr>
          <p:nvPr>
            <p:ph idx="1"/>
          </p:nvPr>
        </p:nvSpPr>
        <p:spPr>
          <a:xfrm>
            <a:off x="1703389" y="620713"/>
            <a:ext cx="8785225" cy="5543550"/>
          </a:xfrm>
        </p:spPr>
        <p:txBody>
          <a:bodyPr rtlCol="0">
            <a:normAutofit lnSpcReduction="10000"/>
          </a:bodyPr>
          <a:lstStyle/>
          <a:p>
            <a:pPr>
              <a:defRPr/>
            </a:pPr>
            <a:r>
              <a:rPr lang="hr-HR" sz="1800" dirty="0"/>
              <a:t>omogućiti gostu podnošenje pisanog prigovora u objektu i bez odgađanja pisanim putem potvrditi njegov primitak te omogućiti gostu podnošenje pisanog prigovora putem pošte, telefaksa ili elektroničke pošte, u objektu vidljivo istaknuti obavijest o načinu podnošenja pisanog prigovora, u pisanom obliku odgovoriti na prigovor u roku od 15 dana od dana zaprimljenog prigovora te voditi i čuvati evidenciju prigovora gostiju godinu dana od dana primitka pisanog prigovora</a:t>
            </a:r>
          </a:p>
          <a:p>
            <a:pPr>
              <a:defRPr/>
            </a:pPr>
            <a:r>
              <a:rPr lang="hr-HR" sz="1800" dirty="0"/>
              <a:t>pružati ugostiteljske usluge koje su utvrđene rješenjem nadležnog ureda</a:t>
            </a:r>
          </a:p>
          <a:p>
            <a:pPr>
              <a:defRPr/>
            </a:pPr>
            <a:r>
              <a:rPr lang="vi-VN" sz="1800" dirty="0">
                <a:latin typeface="Calibri" panose="020F0502020204030204" pitchFamily="34" charset="0"/>
                <a:cs typeface="Calibri" panose="020F0502020204030204" pitchFamily="34" charset="0"/>
              </a:rPr>
              <a:t>na ulazu u objekt u kojem pruža ugostiteljske usluge vidno istaknuti</a:t>
            </a:r>
            <a:r>
              <a:rPr lang="hr-HR" sz="1800" dirty="0">
                <a:cs typeface="Calibri" panose="020F0502020204030204" pitchFamily="34" charset="0"/>
              </a:rPr>
              <a:t> o</a:t>
            </a:r>
            <a:r>
              <a:rPr lang="vi-VN" sz="1800" dirty="0">
                <a:latin typeface="Calibri" panose="020F0502020204030204" pitchFamily="34" charset="0"/>
                <a:cs typeface="Calibri" panose="020F0502020204030204" pitchFamily="34" charset="0"/>
              </a:rPr>
              <a:t>bavijest</a:t>
            </a:r>
            <a:r>
              <a:rPr lang="hr-HR" sz="1800" dirty="0">
                <a:cs typeface="Calibri" panose="020F0502020204030204" pitchFamily="34" charset="0"/>
              </a:rPr>
              <a:t> </a:t>
            </a:r>
            <a:r>
              <a:rPr lang="vi-VN" sz="1800" dirty="0">
                <a:latin typeface="Calibri" panose="020F0502020204030204" pitchFamily="34" charset="0"/>
                <a:cs typeface="Calibri" panose="020F0502020204030204" pitchFamily="34" charset="0"/>
              </a:rPr>
              <a:t>o radnom vremenu, </a:t>
            </a:r>
            <a:endParaRPr lang="hr-HR" sz="1800" dirty="0">
              <a:cs typeface="Calibri" panose="020F0502020204030204" pitchFamily="34" charset="0"/>
            </a:endParaRPr>
          </a:p>
          <a:p>
            <a:pPr>
              <a:defRPr/>
            </a:pPr>
            <a:r>
              <a:rPr lang="hr-HR" sz="1800" dirty="0"/>
              <a:t>prilikom oglašavanja i reklamiranja usluga i isticanja poruka u promidžbenim materijalima, smije koristiti samo oznaku propisane vrste i kategoriju objekta koja je utvrđena rješenjem nadležnog ureda.</a:t>
            </a:r>
          </a:p>
          <a:p>
            <a:pPr>
              <a:defRPr/>
            </a:pPr>
            <a:r>
              <a:rPr lang="hr-HR" sz="1800" dirty="0"/>
              <a:t>zabranjeno je usluživanje, odnosno dopuštanje konzumiranja alkoholnih pića, drugih pića i/ili napitaka koji sadržavaju alkohol u objektu osobama mlađim od 18 godina, uz obvezu na vidljivom mjestu u objektu istaknuti oznaku o zabrani njihovog usluživanja, odnosno konzumiranja osobama mlađim od 18 godina</a:t>
            </a:r>
          </a:p>
          <a:p>
            <a:pPr>
              <a:defRPr/>
            </a:pPr>
            <a:r>
              <a:rPr lang="hr-HR" sz="1800" dirty="0"/>
              <a:t>boravak više od 15 osoba koje nisu članovi uže obitelji sukladno posebnom propisu kojim se propisuje obveza plaćanja boravišne pristojbe, u stanovima, apartmanima i kućama za odmor, u turističkim mjestima od 15. lipnja do 15. rujna smatra se pružanjem ugostiteljskih usluga na OPG</a:t>
            </a:r>
          </a:p>
        </p:txBody>
      </p:sp>
    </p:spTree>
    <p:extLst>
      <p:ext uri="{BB962C8B-B14F-4D97-AF65-F5344CB8AC3E}">
        <p14:creationId xmlns:p14="http://schemas.microsoft.com/office/powerpoint/2010/main" val="1971412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hr-HR" altLang="sr-Latn-RS" sz="3600" b="1">
                <a:solidFill>
                  <a:srgbClr val="C00000"/>
                </a:solidFill>
              </a:rPr>
              <a:t>Ostale ugostiteljske usluge </a:t>
            </a:r>
            <a:br>
              <a:rPr lang="hr-HR" altLang="sr-Latn-RS" sz="3600" b="1">
                <a:solidFill>
                  <a:srgbClr val="C00000"/>
                </a:solidFill>
              </a:rPr>
            </a:br>
            <a:r>
              <a:rPr lang="hr-HR" altLang="sr-Latn-RS" sz="3600" b="1">
                <a:solidFill>
                  <a:srgbClr val="C00000"/>
                </a:solidFill>
              </a:rPr>
              <a:t>u seoskom turizmu</a:t>
            </a:r>
          </a:p>
        </p:txBody>
      </p:sp>
      <p:sp>
        <p:nvSpPr>
          <p:cNvPr id="38915" name="Rectangle 3"/>
          <p:cNvSpPr>
            <a:spLocks noGrp="1" noChangeArrowheads="1"/>
          </p:cNvSpPr>
          <p:nvPr>
            <p:ph idx="1"/>
          </p:nvPr>
        </p:nvSpPr>
        <p:spPr>
          <a:xfrm>
            <a:off x="1981200" y="2349501"/>
            <a:ext cx="8229600" cy="3781425"/>
          </a:xfrm>
        </p:spPr>
        <p:txBody>
          <a:bodyPr rtlCol="0">
            <a:normAutofit/>
          </a:bodyPr>
          <a:lstStyle/>
          <a:p>
            <a:pPr>
              <a:defRPr/>
            </a:pPr>
            <a:r>
              <a:rPr lang="hr-HR" sz="2000" dirty="0"/>
              <a:t>Osim na OPG-u ugostiteljske usluge koje su u skladu s vrijednostima i nasljeđem hrvatske tradicije i životom na selu, mogu se pružati i u ugostiteljskim objektima vrste: konoba, klet, gostiona...</a:t>
            </a:r>
          </a:p>
          <a:p>
            <a:pPr>
              <a:defRPr/>
            </a:pPr>
            <a:r>
              <a:rPr lang="hr-HR" sz="2000" dirty="0"/>
              <a:t>Usluge koje se pružaju u tim objektima, način i uvjeti njihova pružanja te izgled i opremljenost tih objekata, uređeni su propisima o ugostiteljskoj djelatnosti </a:t>
            </a:r>
          </a:p>
          <a:p>
            <a:pPr marL="0" indent="0">
              <a:buNone/>
              <a:defRPr/>
            </a:pPr>
            <a:endParaRPr lang="hr-HR" dirty="0" smtClean="0">
              <a:solidFill>
                <a:schemeClr val="tx2"/>
              </a:solidFill>
            </a:endParaRPr>
          </a:p>
        </p:txBody>
      </p:sp>
    </p:spTree>
    <p:extLst>
      <p:ext uri="{BB962C8B-B14F-4D97-AF65-F5344CB8AC3E}">
        <p14:creationId xmlns:p14="http://schemas.microsoft.com/office/powerpoint/2010/main" val="36641040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hr-HR" altLang="sr-Latn-RS" sz="3200">
                <a:solidFill>
                  <a:srgbClr val="0070C0"/>
                </a:solidFill>
              </a:rPr>
              <a:t>Ugostiteljski objekti s posebnim standardom autohtone kuhinje</a:t>
            </a:r>
          </a:p>
        </p:txBody>
      </p:sp>
      <p:sp>
        <p:nvSpPr>
          <p:cNvPr id="3" name="Content Placeholder 2"/>
          <p:cNvSpPr>
            <a:spLocks noGrp="1"/>
          </p:cNvSpPr>
          <p:nvPr>
            <p:ph idx="1"/>
          </p:nvPr>
        </p:nvSpPr>
        <p:spPr/>
        <p:txBody>
          <a:bodyPr rtlCol="0">
            <a:normAutofit/>
          </a:bodyPr>
          <a:lstStyle/>
          <a:p>
            <a:pPr>
              <a:defRPr/>
            </a:pPr>
            <a:r>
              <a:rPr lang="hr-HR" sz="2000" dirty="0"/>
              <a:t>Pravilnik o utvrđivanju posebnog standarda – hrvatska autohtona kuhinja</a:t>
            </a:r>
          </a:p>
          <a:p>
            <a:pPr>
              <a:defRPr/>
            </a:pPr>
            <a:r>
              <a:rPr lang="hr-HR" sz="2000" dirty="0"/>
              <a:t>posebni standard HRVATSKA AUTOHTONA KUHINJA može se utvrditi za sljedeće vrste ugostiteljskih objekata:</a:t>
            </a:r>
          </a:p>
          <a:p>
            <a:pPr lvl="1">
              <a:buNone/>
              <a:defRPr/>
            </a:pPr>
            <a:r>
              <a:rPr lang="hr-HR" sz="2000" dirty="0"/>
              <a:t>– restoran,</a:t>
            </a:r>
          </a:p>
          <a:p>
            <a:pPr lvl="1">
              <a:buNone/>
              <a:defRPr/>
            </a:pPr>
            <a:r>
              <a:rPr lang="hr-HR" sz="2000" dirty="0"/>
              <a:t>– gostionica,</a:t>
            </a:r>
          </a:p>
          <a:p>
            <a:pPr lvl="1">
              <a:buNone/>
              <a:defRPr/>
            </a:pPr>
            <a:r>
              <a:rPr lang="hr-HR" sz="2000" dirty="0"/>
              <a:t>– kavana</a:t>
            </a:r>
          </a:p>
          <a:p>
            <a:pPr lvl="1">
              <a:buNone/>
              <a:defRPr/>
            </a:pPr>
            <a:r>
              <a:rPr lang="hr-HR" sz="2000" dirty="0"/>
              <a:t>– krčma,</a:t>
            </a:r>
          </a:p>
          <a:p>
            <a:pPr lvl="1">
              <a:buNone/>
              <a:defRPr/>
            </a:pPr>
            <a:r>
              <a:rPr lang="hr-HR" sz="2000" dirty="0"/>
              <a:t>– konoba,</a:t>
            </a:r>
          </a:p>
          <a:p>
            <a:pPr lvl="1">
              <a:buNone/>
              <a:defRPr/>
            </a:pPr>
            <a:r>
              <a:rPr lang="hr-HR" sz="2000" dirty="0"/>
              <a:t>– klet,</a:t>
            </a:r>
          </a:p>
          <a:p>
            <a:pPr lvl="1">
              <a:buNone/>
              <a:defRPr/>
            </a:pPr>
            <a:r>
              <a:rPr lang="hr-HR" sz="2000" dirty="0"/>
              <a:t>– hotel baština (heritage)</a:t>
            </a:r>
          </a:p>
          <a:p>
            <a:pPr lvl="1">
              <a:buNone/>
              <a:defRPr/>
            </a:pPr>
            <a:r>
              <a:rPr lang="hr-HR" sz="2000" dirty="0"/>
              <a:t>– hotel,</a:t>
            </a:r>
          </a:p>
          <a:p>
            <a:pPr lvl="1">
              <a:buNone/>
              <a:defRPr/>
            </a:pPr>
            <a:r>
              <a:rPr lang="hr-HR" sz="2000" dirty="0"/>
              <a:t>– aparthotel.</a:t>
            </a:r>
          </a:p>
          <a:p>
            <a:pPr>
              <a:defRPr/>
            </a:pPr>
            <a:endParaRPr lang="hr-HR" dirty="0"/>
          </a:p>
        </p:txBody>
      </p:sp>
    </p:spTree>
    <p:extLst>
      <p:ext uri="{BB962C8B-B14F-4D97-AF65-F5344CB8AC3E}">
        <p14:creationId xmlns:p14="http://schemas.microsoft.com/office/powerpoint/2010/main" val="195477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166939" y="2997200"/>
            <a:ext cx="7953375" cy="1722438"/>
          </a:xfrm>
        </p:spPr>
        <p:txBody>
          <a:bodyPr/>
          <a:lstStyle/>
          <a:p>
            <a:pPr eaLnBrk="1" hangingPunct="1"/>
            <a:r>
              <a:rPr lang="hr-HR" altLang="sr-Latn-RS" sz="4400" b="1">
                <a:solidFill>
                  <a:srgbClr val="C00000"/>
                </a:solidFill>
              </a:rPr>
              <a:t>TURISTIČKE USLUGE </a:t>
            </a:r>
            <a:br>
              <a:rPr lang="hr-HR" altLang="sr-Latn-RS" sz="4400" b="1">
                <a:solidFill>
                  <a:srgbClr val="C00000"/>
                </a:solidFill>
              </a:rPr>
            </a:br>
            <a:r>
              <a:rPr lang="hr-HR" altLang="sr-Latn-RS" sz="4400" b="1">
                <a:solidFill>
                  <a:srgbClr val="C00000"/>
                </a:solidFill>
              </a:rPr>
              <a:t>U SEOSKOM TURIZMU</a:t>
            </a:r>
            <a:endParaRPr lang="hr-HR" altLang="sr-Latn-RS" sz="4400">
              <a:solidFill>
                <a:srgbClr val="33CCFF"/>
              </a:solidFill>
            </a:endParaRPr>
          </a:p>
        </p:txBody>
      </p:sp>
      <p:sp>
        <p:nvSpPr>
          <p:cNvPr id="31747" name="Text Placeholder 2"/>
          <p:cNvSpPr>
            <a:spLocks noGrp="1"/>
          </p:cNvSpPr>
          <p:nvPr>
            <p:ph type="body" idx="1"/>
          </p:nvPr>
        </p:nvSpPr>
        <p:spPr>
          <a:xfrm>
            <a:off x="2147888" y="5157788"/>
            <a:ext cx="7886700" cy="931862"/>
          </a:xfrm>
        </p:spPr>
        <p:txBody>
          <a:bodyPr/>
          <a:lstStyle/>
          <a:p>
            <a:pPr eaLnBrk="1" hangingPunct="1"/>
            <a:endParaRPr lang="hr-HR" altLang="sr-Latn-RS" smtClean="0"/>
          </a:p>
        </p:txBody>
      </p:sp>
    </p:spTree>
    <p:extLst>
      <p:ext uri="{BB962C8B-B14F-4D97-AF65-F5344CB8AC3E}">
        <p14:creationId xmlns:p14="http://schemas.microsoft.com/office/powerpoint/2010/main" val="3335468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152650" y="365126"/>
            <a:ext cx="7886700" cy="976313"/>
          </a:xfrm>
        </p:spPr>
        <p:txBody>
          <a:bodyPr/>
          <a:lstStyle/>
          <a:p>
            <a:pPr eaLnBrk="1" hangingPunct="1"/>
            <a:r>
              <a:rPr lang="hr-HR" altLang="sr-Latn-RS" b="1" smtClean="0">
                <a:solidFill>
                  <a:srgbClr val="C00000"/>
                </a:solidFill>
              </a:rPr>
              <a:t>Pružatelji usluga</a:t>
            </a:r>
          </a:p>
        </p:txBody>
      </p:sp>
      <p:sp>
        <p:nvSpPr>
          <p:cNvPr id="3" name="Content Placeholder 2"/>
          <p:cNvSpPr>
            <a:spLocks noGrp="1"/>
          </p:cNvSpPr>
          <p:nvPr>
            <p:ph idx="1"/>
          </p:nvPr>
        </p:nvSpPr>
        <p:spPr>
          <a:xfrm>
            <a:off x="1981200" y="1600200"/>
            <a:ext cx="8229600" cy="4852988"/>
          </a:xfrm>
        </p:spPr>
        <p:txBody>
          <a:bodyPr rtlCol="0">
            <a:normAutofit/>
          </a:bodyPr>
          <a:lstStyle/>
          <a:p>
            <a:pPr>
              <a:defRPr/>
            </a:pPr>
            <a:r>
              <a:rPr lang="hr-HR" dirty="0">
                <a:solidFill>
                  <a:schemeClr val="accent1">
                    <a:lumMod val="75000"/>
                  </a:schemeClr>
                </a:solidFill>
                <a:latin typeface="Minion Pro Cond"/>
              </a:rPr>
              <a:t>poljoprivrednici koji sukladno posebnom propisu kojim se uređuje poljoprivreda obavljaju poljoprivrednu djelatnost na poljoprivrednom gospodarstvu, ovlaštenici za ribolov, ovlaštenici za akvakulturu, </a:t>
            </a:r>
            <a:r>
              <a:rPr lang="hr-HR" dirty="0" err="1">
                <a:solidFill>
                  <a:schemeClr val="accent1">
                    <a:lumMod val="75000"/>
                  </a:schemeClr>
                </a:solidFill>
                <a:latin typeface="Minion Pro Cond"/>
              </a:rPr>
              <a:t>lovoovlaštenici</a:t>
            </a:r>
            <a:r>
              <a:rPr lang="hr-HR" dirty="0">
                <a:solidFill>
                  <a:schemeClr val="accent1">
                    <a:lumMod val="75000"/>
                  </a:schemeClr>
                </a:solidFill>
                <a:latin typeface="Minion Pro Cond"/>
              </a:rPr>
              <a:t> i </a:t>
            </a:r>
            <a:r>
              <a:rPr lang="hr-HR" dirty="0" err="1">
                <a:solidFill>
                  <a:schemeClr val="accent1">
                    <a:lumMod val="75000"/>
                  </a:schemeClr>
                </a:solidFill>
                <a:latin typeface="Minion Pro Cond"/>
              </a:rPr>
              <a:t>šumoposjednici</a:t>
            </a:r>
            <a:r>
              <a:rPr lang="hr-HR" dirty="0">
                <a:solidFill>
                  <a:schemeClr val="accent1">
                    <a:lumMod val="75000"/>
                  </a:schemeClr>
                </a:solidFill>
                <a:latin typeface="Minion Pro Cond"/>
              </a:rPr>
              <a:t> u šumama kojih su vlasnik/ili </a:t>
            </a:r>
            <a:r>
              <a:rPr lang="hr-HR" dirty="0" smtClean="0">
                <a:solidFill>
                  <a:schemeClr val="accent1">
                    <a:lumMod val="75000"/>
                  </a:schemeClr>
                </a:solidFill>
                <a:latin typeface="Minion Pro Cond"/>
              </a:rPr>
              <a:t>posjednik</a:t>
            </a:r>
          </a:p>
          <a:p>
            <a:pPr>
              <a:defRPr/>
            </a:pPr>
            <a:endParaRPr lang="hr-HR" dirty="0">
              <a:solidFill>
                <a:schemeClr val="tx2">
                  <a:lumMod val="75000"/>
                </a:schemeClr>
              </a:solidFill>
              <a:latin typeface="Minion Pro Cond"/>
            </a:endParaRPr>
          </a:p>
          <a:p>
            <a:pPr>
              <a:defRPr/>
            </a:pPr>
            <a:r>
              <a:rPr lang="hr-HR" dirty="0" smtClean="0">
                <a:solidFill>
                  <a:schemeClr val="tx2">
                    <a:lumMod val="75000"/>
                  </a:schemeClr>
                </a:solidFill>
                <a:latin typeface="Minion Pro Cond"/>
              </a:rPr>
              <a:t>usluge</a:t>
            </a:r>
          </a:p>
          <a:p>
            <a:pPr lvl="1">
              <a:defRPr/>
            </a:pPr>
            <a:r>
              <a:rPr lang="hr-HR" dirty="0" smtClean="0"/>
              <a:t>svi </a:t>
            </a:r>
            <a:r>
              <a:rPr lang="hr-HR" dirty="0"/>
              <a:t>mogu pružati usluge odmora i </a:t>
            </a:r>
            <a:r>
              <a:rPr lang="hr-HR" dirty="0" smtClean="0"/>
              <a:t>rekreacije</a:t>
            </a:r>
          </a:p>
          <a:p>
            <a:pPr lvl="1">
              <a:defRPr/>
            </a:pPr>
            <a:r>
              <a:rPr lang="hr-HR" dirty="0" smtClean="0"/>
              <a:t>poljoprivredno </a:t>
            </a:r>
            <a:r>
              <a:rPr lang="hr-HR" dirty="0"/>
              <a:t>gospodarstvo može pružati i usluge izleta i turističkog transfera</a:t>
            </a:r>
          </a:p>
        </p:txBody>
      </p:sp>
    </p:spTree>
    <p:extLst>
      <p:ext uri="{BB962C8B-B14F-4D97-AF65-F5344CB8AC3E}">
        <p14:creationId xmlns:p14="http://schemas.microsoft.com/office/powerpoint/2010/main" val="1653766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13" y="1"/>
            <a:ext cx="8229600" cy="836613"/>
          </a:xfrm>
        </p:spPr>
        <p:txBody>
          <a:bodyPr rtlCol="0">
            <a:normAutofit/>
          </a:bodyPr>
          <a:lstStyle/>
          <a:p>
            <a:pPr>
              <a:defRPr/>
            </a:pPr>
            <a:r>
              <a:rPr lang="hr-HR" sz="3600" b="1" dirty="0">
                <a:solidFill>
                  <a:schemeClr val="accent1">
                    <a:lumMod val="75000"/>
                  </a:schemeClr>
                </a:solidFill>
              </a:rPr>
              <a:t>Usluge odmora i rekreacije</a:t>
            </a:r>
            <a:r>
              <a:rPr lang="hr-HR" sz="3600" dirty="0">
                <a:solidFill>
                  <a:schemeClr val="accent1">
                    <a:lumMod val="75000"/>
                  </a:schemeClr>
                </a:solidFill>
              </a:rPr>
              <a:t> </a:t>
            </a:r>
          </a:p>
        </p:txBody>
      </p:sp>
      <p:sp>
        <p:nvSpPr>
          <p:cNvPr id="3" name="Content Placeholder 2"/>
          <p:cNvSpPr>
            <a:spLocks noGrp="1"/>
          </p:cNvSpPr>
          <p:nvPr>
            <p:ph idx="1"/>
          </p:nvPr>
        </p:nvSpPr>
        <p:spPr>
          <a:xfrm>
            <a:off x="1992313" y="828676"/>
            <a:ext cx="8424862" cy="5840413"/>
          </a:xfrm>
        </p:spPr>
        <p:txBody>
          <a:bodyPr rtlCol="0">
            <a:normAutofit lnSpcReduction="10000"/>
          </a:bodyPr>
          <a:lstStyle/>
          <a:p>
            <a:pPr marL="0" indent="0">
              <a:buNone/>
              <a:defRPr/>
            </a:pPr>
            <a:r>
              <a:rPr lang="hr-HR" sz="1800" dirty="0">
                <a:latin typeface="Minion Pro Cond"/>
              </a:rPr>
              <a:t>- omogućavanje sudjelovanja u poljoprivrednim aktivnostima kao što su: berba voća i povrća, ubiranje ljetine i slično</a:t>
            </a:r>
          </a:p>
          <a:p>
            <a:pPr marL="0" indent="0">
              <a:buNone/>
              <a:defRPr/>
            </a:pPr>
            <a:r>
              <a:rPr lang="hr-HR" sz="1800" dirty="0">
                <a:latin typeface="Minion Pro Cond"/>
              </a:rPr>
              <a:t>– omogućavanje sudjelovanja u aktivnostima akvakulture kao što su: hranidba, </a:t>
            </a:r>
            <a:r>
              <a:rPr lang="hr-HR" sz="1800" dirty="0" err="1">
                <a:latin typeface="Minion Pro Cond"/>
              </a:rPr>
              <a:t>izlov</a:t>
            </a:r>
            <a:r>
              <a:rPr lang="hr-HR" sz="1800" dirty="0">
                <a:latin typeface="Minion Pro Cond"/>
              </a:rPr>
              <a:t>, prezentacija uzgoja vodenih organizama, čišćenje uzgojnih instalacija i sl.</a:t>
            </a:r>
          </a:p>
          <a:p>
            <a:pPr marL="0" indent="0">
              <a:buNone/>
              <a:defRPr/>
            </a:pPr>
            <a:r>
              <a:rPr lang="hr-HR" sz="1800" dirty="0">
                <a:latin typeface="Minion Pro Cond"/>
              </a:rPr>
              <a:t>– lov i ribolov te prezentacija načina lova i ribolova</a:t>
            </a:r>
          </a:p>
          <a:p>
            <a:pPr marL="0" indent="0">
              <a:buNone/>
              <a:defRPr/>
            </a:pPr>
            <a:r>
              <a:rPr lang="hr-HR" sz="1800" dirty="0">
                <a:latin typeface="Minion Pro Cond"/>
              </a:rPr>
              <a:t>– vožnja kočijom, čamcem, biciklom, jahanje, pješačenje i slične aktivnosti</a:t>
            </a:r>
          </a:p>
          <a:p>
            <a:pPr marL="0" indent="0">
              <a:buNone/>
              <a:defRPr/>
            </a:pPr>
            <a:r>
              <a:rPr lang="hr-HR" sz="1800" dirty="0">
                <a:latin typeface="Minion Pro Cond"/>
              </a:rPr>
              <a:t>– aktivnosti aktivnog i pustolovnog turizma</a:t>
            </a:r>
          </a:p>
          <a:p>
            <a:pPr marL="0" indent="0">
              <a:buNone/>
              <a:defRPr/>
            </a:pPr>
            <a:r>
              <a:rPr lang="hr-HR" sz="1800" dirty="0">
                <a:latin typeface="Minion Pro Cond"/>
              </a:rPr>
              <a:t>– iznajmljivanje prostora, sredstava, pribora i opreme za pojedinu aktivnost</a:t>
            </a:r>
          </a:p>
          <a:p>
            <a:pPr marL="0" indent="0">
              <a:buNone/>
              <a:defRPr/>
            </a:pPr>
            <a:r>
              <a:rPr lang="hr-HR" sz="1800" dirty="0">
                <a:latin typeface="Minion Pro Cond"/>
              </a:rPr>
              <a:t>– iznajmljivanje prostora za izlet i piknik</a:t>
            </a:r>
          </a:p>
          <a:p>
            <a:pPr marL="0" indent="0">
              <a:buNone/>
              <a:defRPr/>
            </a:pPr>
            <a:r>
              <a:rPr lang="hr-HR" sz="1800" dirty="0">
                <a:latin typeface="Minion Pro Cond"/>
              </a:rPr>
              <a:t>– provođenje programa kreativnih i edukativnih radionica vezanih za poljoprivredu, akvakulturu, tradicijske obrte i slično</a:t>
            </a:r>
          </a:p>
          <a:p>
            <a:pPr marL="0" indent="0">
              <a:buNone/>
              <a:defRPr/>
            </a:pPr>
            <a:r>
              <a:rPr lang="hr-HR" sz="1800" dirty="0">
                <a:latin typeface="Minion Pro Cond"/>
              </a:rPr>
              <a:t>– prezentacija poljoprivrednog gospodarstva, lovišta i šuma te prirodnih i kulturnih vrijednosti u okviru njih</a:t>
            </a:r>
          </a:p>
          <a:p>
            <a:pPr marL="0" indent="0">
              <a:buNone/>
              <a:defRPr/>
            </a:pPr>
            <a:r>
              <a:rPr lang="hr-HR" sz="1800" dirty="0">
                <a:latin typeface="Minion Pro Cond"/>
              </a:rPr>
              <a:t>– posjeti </a:t>
            </a:r>
            <a:r>
              <a:rPr lang="hr-HR" sz="1800" dirty="0" err="1">
                <a:latin typeface="Minion Pro Cond"/>
              </a:rPr>
              <a:t>etnozbirkama</a:t>
            </a:r>
            <a:r>
              <a:rPr lang="hr-HR" sz="1800" dirty="0">
                <a:latin typeface="Minion Pro Cond"/>
              </a:rPr>
              <a:t> i slično.</a:t>
            </a:r>
          </a:p>
          <a:p>
            <a:pPr>
              <a:defRPr/>
            </a:pPr>
            <a:r>
              <a:rPr lang="hr-HR" sz="2000" dirty="0"/>
              <a:t>obveze</a:t>
            </a:r>
          </a:p>
          <a:p>
            <a:pPr lvl="1">
              <a:defRPr/>
            </a:pPr>
            <a:r>
              <a:rPr lang="hr-HR" sz="1800" dirty="0"/>
              <a:t>objaviti uvjete, sadržaj i cijenu svake usluge i pridržavati ih se</a:t>
            </a:r>
          </a:p>
          <a:p>
            <a:pPr lvl="1">
              <a:defRPr/>
            </a:pPr>
            <a:r>
              <a:rPr lang="hr-HR" sz="1800" dirty="0"/>
              <a:t>za svaku uslugu izdati račun, kartu ili potvrdu i čuvati kopije 3 godine</a:t>
            </a:r>
          </a:p>
          <a:p>
            <a:pPr lvl="1">
              <a:defRPr/>
            </a:pPr>
            <a:r>
              <a:rPr lang="hr-HR" sz="1800" dirty="0"/>
              <a:t>postupati s povećanom pažnjom prema pravilima struke i običajima</a:t>
            </a:r>
          </a:p>
          <a:p>
            <a:pPr lvl="1">
              <a:defRPr/>
            </a:pPr>
            <a:endParaRPr lang="hr-HR" sz="1600" dirty="0"/>
          </a:p>
          <a:p>
            <a:pPr>
              <a:defRPr/>
            </a:pPr>
            <a:endParaRPr lang="hr-HR" dirty="0"/>
          </a:p>
        </p:txBody>
      </p:sp>
    </p:spTree>
    <p:extLst>
      <p:ext uri="{BB962C8B-B14F-4D97-AF65-F5344CB8AC3E}">
        <p14:creationId xmlns:p14="http://schemas.microsoft.com/office/powerpoint/2010/main" val="219766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7888" y="1709739"/>
            <a:ext cx="7886700" cy="2852737"/>
          </a:xfrm>
        </p:spPr>
        <p:txBody>
          <a:bodyPr rtlCol="0">
            <a:normAutofit/>
          </a:bodyPr>
          <a:lstStyle/>
          <a:p>
            <a:pPr>
              <a:defRPr/>
            </a:pPr>
            <a:r>
              <a:rPr lang="hr-HR" sz="4400" b="1" dirty="0">
                <a:solidFill>
                  <a:srgbClr val="C00000"/>
                </a:solidFill>
                <a:latin typeface="+mn-lt"/>
              </a:rPr>
              <a:t>OPĆENITO O SEOSKOM TURIZMU I PRAVNOM UREĐENJU</a:t>
            </a:r>
          </a:p>
        </p:txBody>
      </p:sp>
      <p:sp>
        <p:nvSpPr>
          <p:cNvPr id="5123" name="Text Placeholder 2"/>
          <p:cNvSpPr>
            <a:spLocks noGrp="1"/>
          </p:cNvSpPr>
          <p:nvPr>
            <p:ph type="body" idx="1"/>
          </p:nvPr>
        </p:nvSpPr>
        <p:spPr>
          <a:xfrm>
            <a:off x="2147888" y="4589464"/>
            <a:ext cx="7886700" cy="1500187"/>
          </a:xfrm>
        </p:spPr>
        <p:txBody>
          <a:bodyPr/>
          <a:lstStyle/>
          <a:p>
            <a:pPr eaLnBrk="1" hangingPunct="1"/>
            <a:endParaRPr lang="hr-HR" altLang="sr-Latn-RS" smtClean="0"/>
          </a:p>
        </p:txBody>
      </p:sp>
    </p:spTree>
    <p:extLst>
      <p:ext uri="{BB962C8B-B14F-4D97-AF65-F5344CB8AC3E}">
        <p14:creationId xmlns:p14="http://schemas.microsoft.com/office/powerpoint/2010/main" val="3194913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313" y="0"/>
            <a:ext cx="8229600" cy="908050"/>
          </a:xfrm>
        </p:spPr>
        <p:txBody>
          <a:bodyPr rtlCol="0">
            <a:normAutofit/>
          </a:bodyPr>
          <a:lstStyle/>
          <a:p>
            <a:pPr>
              <a:defRPr/>
            </a:pPr>
            <a:r>
              <a:rPr lang="hr-HR" sz="3600" b="1" dirty="0">
                <a:solidFill>
                  <a:schemeClr val="accent1">
                    <a:lumMod val="75000"/>
                  </a:schemeClr>
                </a:solidFill>
              </a:rPr>
              <a:t>Usluge izleta  </a:t>
            </a:r>
            <a:endParaRPr lang="hr-HR" sz="3600" dirty="0">
              <a:solidFill>
                <a:schemeClr val="accent1">
                  <a:lumMod val="75000"/>
                </a:schemeClr>
              </a:solidFill>
            </a:endParaRPr>
          </a:p>
        </p:txBody>
      </p:sp>
      <p:sp>
        <p:nvSpPr>
          <p:cNvPr id="34819" name="Content Placeholder 2"/>
          <p:cNvSpPr>
            <a:spLocks noGrp="1"/>
          </p:cNvSpPr>
          <p:nvPr>
            <p:ph idx="1"/>
          </p:nvPr>
        </p:nvSpPr>
        <p:spPr>
          <a:xfrm>
            <a:off x="1992314" y="836614"/>
            <a:ext cx="8434387" cy="5876925"/>
          </a:xfrm>
        </p:spPr>
        <p:txBody>
          <a:bodyPr/>
          <a:lstStyle/>
          <a:p>
            <a:pPr eaLnBrk="1" hangingPunct="1"/>
            <a:r>
              <a:rPr lang="hr-HR" altLang="sr-Latn-RS" sz="2000"/>
              <a:t>najviše 50 turista istodobno</a:t>
            </a:r>
          </a:p>
          <a:p>
            <a:pPr eaLnBrk="1" hangingPunct="1"/>
            <a:r>
              <a:rPr lang="hr-HR" altLang="sr-Latn-RS" sz="2000"/>
              <a:t>uvjeti za organiziranje izleta su isti kao za turističke agencije, tj.</a:t>
            </a:r>
          </a:p>
          <a:p>
            <a:pPr lvl="1" eaLnBrk="1" hangingPunct="1"/>
            <a:r>
              <a:rPr lang="hr-HR" altLang="sr-Latn-RS" sz="1800"/>
              <a:t>koristiti prijevozna sredstva u kojima su putnici </a:t>
            </a:r>
            <a:r>
              <a:rPr lang="hr-HR" altLang="sr-Latn-RS" sz="1800" b="1" i="1"/>
              <a:t>osigurani</a:t>
            </a:r>
            <a:r>
              <a:rPr lang="hr-HR" altLang="sr-Latn-RS" sz="1800"/>
              <a:t> od posljedica nesretnog slučaja a prtljaga od gubitka i oštećenja</a:t>
            </a:r>
          </a:p>
          <a:p>
            <a:pPr lvl="1" eaLnBrk="1" hangingPunct="1"/>
            <a:r>
              <a:rPr lang="hr-HR" altLang="sr-Latn-RS" sz="1800"/>
              <a:t>koristiti ugostiteljske objekte u kojima su korisnici </a:t>
            </a:r>
            <a:r>
              <a:rPr lang="hr-HR" altLang="sr-Latn-RS" sz="1800" b="1" i="1"/>
              <a:t>osiguran</a:t>
            </a:r>
            <a:r>
              <a:rPr lang="hr-HR" altLang="sr-Latn-RS" sz="1800"/>
              <a:t>i od posljedica nesretnog slupčaja</a:t>
            </a:r>
          </a:p>
          <a:p>
            <a:pPr lvl="1" eaLnBrk="1" hangingPunct="1"/>
            <a:r>
              <a:rPr lang="hr-HR" altLang="sr-Latn-RS" sz="1800"/>
              <a:t>prijevoz obavljati sukladno propisima koji uređuju prijevoz putnika</a:t>
            </a:r>
          </a:p>
          <a:p>
            <a:pPr lvl="1" eaLnBrk="1" hangingPunct="1"/>
            <a:r>
              <a:rPr lang="hr-HR" altLang="sr-Latn-RS" sz="1800"/>
              <a:t>za svaku grupu od 15 putnika koristiti</a:t>
            </a:r>
            <a:r>
              <a:rPr lang="hr-HR" altLang="sr-Latn-RS" sz="1800" b="1"/>
              <a:t> </a:t>
            </a:r>
            <a:r>
              <a:rPr lang="hr-HR" altLang="sr-Latn-RS" sz="1800" b="1" i="1"/>
              <a:t>turističkog pratitelja</a:t>
            </a:r>
          </a:p>
          <a:p>
            <a:pPr lvl="1" eaLnBrk="1" hangingPunct="1"/>
            <a:r>
              <a:rPr lang="hr-HR" altLang="sr-Latn-RS" sz="1800"/>
              <a:t>za razgled turističkih cjelina (lokaliteta) koristiti </a:t>
            </a:r>
            <a:r>
              <a:rPr lang="hr-HR" altLang="sr-Latn-RS" sz="1800" b="1" i="1"/>
              <a:t>turističkog vodiča</a:t>
            </a:r>
          </a:p>
          <a:p>
            <a:pPr lvl="1" eaLnBrk="1" hangingPunct="1"/>
            <a:r>
              <a:rPr lang="hr-HR" altLang="sr-Latn-RS" sz="1800"/>
              <a:t>za svaki izlet </a:t>
            </a:r>
            <a:r>
              <a:rPr lang="hr-HR" altLang="sr-Latn-RS" sz="1800" b="1" i="1"/>
              <a:t>izdati program, prospekt ili katalog </a:t>
            </a:r>
            <a:r>
              <a:rPr lang="hr-HR" altLang="sr-Latn-RS" sz="1800"/>
              <a:t>– sadržaj</a:t>
            </a:r>
          </a:p>
          <a:p>
            <a:pPr lvl="2" eaLnBrk="1" hangingPunct="1"/>
            <a:r>
              <a:rPr lang="hr-HR" altLang="sr-Latn-RS" sz="1800"/>
              <a:t>cijena, predujam te broj i iznos obroka otplate ostatka cijene</a:t>
            </a:r>
          </a:p>
          <a:p>
            <a:pPr lvl="2" eaLnBrk="1" hangingPunct="1"/>
            <a:r>
              <a:rPr lang="hr-HR" altLang="sr-Latn-RS" sz="1800"/>
              <a:t>putovanja</a:t>
            </a:r>
          </a:p>
          <a:p>
            <a:pPr lvl="2" eaLnBrk="1" hangingPunct="1"/>
            <a:r>
              <a:rPr lang="hr-HR" altLang="sr-Latn-RS" sz="1800"/>
              <a:t>odredište</a:t>
            </a:r>
          </a:p>
          <a:p>
            <a:pPr lvl="2" eaLnBrk="1" hangingPunct="1"/>
            <a:r>
              <a:rPr lang="hr-HR" altLang="sr-Latn-RS" sz="1800"/>
              <a:t>podaci o prijevoznom sredstvu, ugostiteljskom objektu ...</a:t>
            </a:r>
          </a:p>
          <a:p>
            <a:pPr lvl="2" eaLnBrk="1" hangingPunct="1"/>
            <a:r>
              <a:rPr lang="hr-HR" altLang="sr-Latn-RS" sz="1800"/>
              <a:t>broj dnevnih obroka</a:t>
            </a:r>
          </a:p>
          <a:p>
            <a:pPr lvl="2" eaLnBrk="1" hangingPunct="1"/>
            <a:r>
              <a:rPr lang="hr-HR" altLang="sr-Latn-RS" sz="1800"/>
              <a:t>plan putovanja</a:t>
            </a:r>
          </a:p>
          <a:p>
            <a:pPr lvl="2" eaLnBrk="1" hangingPunct="1"/>
            <a:r>
              <a:rPr lang="hr-HR" altLang="sr-Latn-RS" sz="1800"/>
              <a:t>uvjeti za putnika (vize, cijepljenje...) i najmanji broj putnika</a:t>
            </a:r>
          </a:p>
          <a:p>
            <a:pPr lvl="2" eaLnBrk="1" hangingPunct="1"/>
            <a:endParaRPr lang="hr-HR" altLang="sr-Latn-RS" sz="1800"/>
          </a:p>
          <a:p>
            <a:pPr eaLnBrk="1" hangingPunct="1">
              <a:buFont typeface="Wingdings" panose="05000000000000000000" pitchFamily="2" charset="2"/>
              <a:buNone/>
            </a:pPr>
            <a:endParaRPr lang="hr-HR" altLang="sr-Latn-RS" sz="2000"/>
          </a:p>
          <a:p>
            <a:pPr lvl="2" eaLnBrk="1" hangingPunct="1"/>
            <a:endParaRPr lang="hr-HR" altLang="sr-Latn-RS" sz="1200"/>
          </a:p>
          <a:p>
            <a:pPr eaLnBrk="1" hangingPunct="1"/>
            <a:endParaRPr lang="hr-HR" altLang="sr-Latn-RS" smtClean="0"/>
          </a:p>
        </p:txBody>
      </p:sp>
    </p:spTree>
    <p:extLst>
      <p:ext uri="{BB962C8B-B14F-4D97-AF65-F5344CB8AC3E}">
        <p14:creationId xmlns:p14="http://schemas.microsoft.com/office/powerpoint/2010/main" val="462477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157414" y="476251"/>
            <a:ext cx="7940675" cy="1223963"/>
          </a:xfrm>
        </p:spPr>
        <p:txBody>
          <a:bodyPr rtlCol="0">
            <a:normAutofit/>
          </a:bodyPr>
          <a:lstStyle/>
          <a:p>
            <a:pPr>
              <a:defRPr/>
            </a:pPr>
            <a:r>
              <a:rPr lang="hr-HR" sz="3600" b="1" dirty="0">
                <a:solidFill>
                  <a:schemeClr val="accent1">
                    <a:lumMod val="75000"/>
                  </a:schemeClr>
                </a:solidFill>
              </a:rPr>
              <a:t>Ostale usluge u seoskom turizmu</a:t>
            </a:r>
          </a:p>
        </p:txBody>
      </p:sp>
      <p:sp>
        <p:nvSpPr>
          <p:cNvPr id="38915" name="Rectangle 3"/>
          <p:cNvSpPr>
            <a:spLocks noGrp="1" noChangeArrowheads="1"/>
          </p:cNvSpPr>
          <p:nvPr>
            <p:ph idx="1"/>
          </p:nvPr>
        </p:nvSpPr>
        <p:spPr>
          <a:xfrm>
            <a:off x="1919289" y="1989138"/>
            <a:ext cx="8416925" cy="4113212"/>
          </a:xfrm>
        </p:spPr>
        <p:txBody>
          <a:bodyPr rtlCol="0">
            <a:normAutofit/>
          </a:bodyPr>
          <a:lstStyle/>
          <a:p>
            <a:pPr>
              <a:buNone/>
              <a:defRPr/>
            </a:pPr>
            <a:r>
              <a:rPr lang="hr-HR" sz="2400" dirty="0">
                <a:solidFill>
                  <a:schemeClr val="tx2"/>
                </a:solidFill>
              </a:rPr>
              <a:t> </a:t>
            </a:r>
          </a:p>
          <a:p>
            <a:pPr>
              <a:defRPr/>
            </a:pPr>
            <a:r>
              <a:rPr lang="hr-HR" sz="2400" dirty="0">
                <a:solidFill>
                  <a:schemeClr val="tx2"/>
                </a:solidFill>
              </a:rPr>
              <a:t>obavljanje </a:t>
            </a:r>
            <a:r>
              <a:rPr lang="hr-HR" sz="2400" b="1" dirty="0">
                <a:solidFill>
                  <a:schemeClr val="accent1">
                    <a:lumMod val="75000"/>
                  </a:schemeClr>
                </a:solidFill>
              </a:rPr>
              <a:t>svih dopuštenih djelatnosti koje obogaćuju turističku ponudu</a:t>
            </a:r>
            <a:r>
              <a:rPr lang="hr-HR" sz="2400" dirty="0">
                <a:solidFill>
                  <a:schemeClr val="accent1">
                    <a:lumMod val="75000"/>
                  </a:schemeClr>
                </a:solidFill>
              </a:rPr>
              <a:t>, </a:t>
            </a:r>
            <a:r>
              <a:rPr lang="hr-HR" sz="2400" dirty="0">
                <a:solidFill>
                  <a:schemeClr val="tx2"/>
                </a:solidFill>
              </a:rPr>
              <a:t>sukladno posebnim propisima, npr.:</a:t>
            </a:r>
          </a:p>
          <a:p>
            <a:pPr lvl="1">
              <a:defRPr/>
            </a:pPr>
            <a:r>
              <a:rPr lang="hr-HR" sz="2000" dirty="0"/>
              <a:t>izrada, prodaja i prikazivanje procesa izrade suvenira – tkanje, lončarenje  - tradicijski i umjetnički obrti</a:t>
            </a:r>
          </a:p>
          <a:p>
            <a:pPr lvl="1">
              <a:defRPr/>
            </a:pPr>
            <a:r>
              <a:rPr lang="hr-HR" sz="2000" dirty="0"/>
              <a:t>lov, ribolov, sakupljanje bilja i sl. te njihova prodaja</a:t>
            </a:r>
          </a:p>
          <a:p>
            <a:pPr lvl="1">
              <a:defRPr/>
            </a:pPr>
            <a:r>
              <a:rPr lang="hr-HR" sz="2000" dirty="0"/>
              <a:t>druge tercijarne djelatnosti: frizeri, postolari itd.</a:t>
            </a:r>
          </a:p>
          <a:p>
            <a:pPr lvl="1">
              <a:defRPr/>
            </a:pPr>
            <a:r>
              <a:rPr lang="hr-HR" sz="2000" dirty="0"/>
              <a:t>trgovine </a:t>
            </a:r>
          </a:p>
          <a:p>
            <a:pPr lvl="1">
              <a:defRPr/>
            </a:pPr>
            <a:r>
              <a:rPr lang="hr-HR" sz="2000" dirty="0"/>
              <a:t>drugo</a:t>
            </a:r>
          </a:p>
          <a:p>
            <a:pPr lvl="1">
              <a:buNone/>
              <a:defRPr/>
            </a:pPr>
            <a:endParaRPr lang="hr-HR" sz="2000" dirty="0">
              <a:solidFill>
                <a:schemeClr val="tx2"/>
              </a:solidFill>
            </a:endParaRPr>
          </a:p>
        </p:txBody>
      </p:sp>
    </p:spTree>
    <p:extLst>
      <p:ext uri="{BB962C8B-B14F-4D97-AF65-F5344CB8AC3E}">
        <p14:creationId xmlns:p14="http://schemas.microsoft.com/office/powerpoint/2010/main" val="32939264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slov 1"/>
          <p:cNvSpPr>
            <a:spLocks noGrp="1"/>
          </p:cNvSpPr>
          <p:nvPr>
            <p:ph type="title"/>
          </p:nvPr>
        </p:nvSpPr>
        <p:spPr>
          <a:xfrm>
            <a:off x="2147888" y="1709739"/>
            <a:ext cx="7886700" cy="2852737"/>
          </a:xfrm>
        </p:spPr>
        <p:txBody>
          <a:bodyPr/>
          <a:lstStyle/>
          <a:p>
            <a:pPr eaLnBrk="1" hangingPunct="1"/>
            <a:r>
              <a:rPr lang="hr-HR" altLang="sr-Latn-RS" sz="4400" b="1">
                <a:solidFill>
                  <a:srgbClr val="C00000"/>
                </a:solidFill>
                <a:latin typeface="Calibri" panose="020F0502020204030204" pitchFamily="34" charset="0"/>
                <a:cs typeface="Calibri" panose="020F0502020204030204" pitchFamily="34" charset="0"/>
              </a:rPr>
              <a:t>POSEBNI OBLICI TURIZMA</a:t>
            </a:r>
          </a:p>
        </p:txBody>
      </p:sp>
      <p:sp>
        <p:nvSpPr>
          <p:cNvPr id="36867" name="Rezervirano mjesto teksta 2"/>
          <p:cNvSpPr>
            <a:spLocks noGrp="1"/>
          </p:cNvSpPr>
          <p:nvPr>
            <p:ph type="body" idx="1"/>
          </p:nvPr>
        </p:nvSpPr>
        <p:spPr>
          <a:xfrm>
            <a:off x="2147888" y="4589464"/>
            <a:ext cx="7886700" cy="1500187"/>
          </a:xfrm>
        </p:spPr>
        <p:txBody>
          <a:bodyPr/>
          <a:lstStyle/>
          <a:p>
            <a:pPr eaLnBrk="1" hangingPunct="1"/>
            <a:endParaRPr lang="hr-HR" altLang="sr-Latn-RS" smtClean="0"/>
          </a:p>
        </p:txBody>
      </p:sp>
    </p:spTree>
    <p:extLst>
      <p:ext uri="{BB962C8B-B14F-4D97-AF65-F5344CB8AC3E}">
        <p14:creationId xmlns:p14="http://schemas.microsoft.com/office/powerpoint/2010/main" val="19451445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rtlCol="0">
            <a:normAutofit/>
          </a:bodyPr>
          <a:lstStyle/>
          <a:p>
            <a:pPr>
              <a:defRPr/>
            </a:pPr>
            <a:r>
              <a:rPr lang="hr-HR" altLang="sr-Latn-RS" sz="3600" b="1" dirty="0">
                <a:solidFill>
                  <a:srgbClr val="C00000"/>
                </a:solidFill>
              </a:rPr>
              <a:t>TURISTIČKE USLUGE U POSEBNIM OBLICIMA TURISTIČKE PONUDE PREMA ZPUT</a:t>
            </a:r>
            <a:endParaRPr lang="hr-HR" altLang="sr-Latn-RS" sz="3600" dirty="0">
              <a:solidFill>
                <a:srgbClr val="C00000"/>
              </a:solidFill>
            </a:endParaRPr>
          </a:p>
        </p:txBody>
      </p:sp>
      <p:sp>
        <p:nvSpPr>
          <p:cNvPr id="37891" name="Content Placeholder 2"/>
          <p:cNvSpPr>
            <a:spLocks noGrp="1"/>
          </p:cNvSpPr>
          <p:nvPr>
            <p:ph idx="1"/>
          </p:nvPr>
        </p:nvSpPr>
        <p:spPr>
          <a:xfrm>
            <a:off x="1981200" y="1679576"/>
            <a:ext cx="8229600" cy="4543425"/>
          </a:xfrm>
        </p:spPr>
        <p:txBody>
          <a:bodyPr/>
          <a:lstStyle/>
          <a:p>
            <a:pPr eaLnBrk="1" hangingPunct="1">
              <a:buFont typeface="Wingdings" panose="05000000000000000000" pitchFamily="2" charset="2"/>
              <a:buNone/>
            </a:pPr>
            <a:r>
              <a:rPr lang="hr-HR" altLang="sr-Latn-RS" sz="2400"/>
              <a:t>Osim usluga u seoskom turizmu ZPUT propisuje turističke usluge</a:t>
            </a:r>
          </a:p>
          <a:p>
            <a:pPr eaLnBrk="1" hangingPunct="1"/>
            <a:r>
              <a:rPr lang="hr-HR" altLang="sr-Latn-RS" sz="2400"/>
              <a:t>u nautičkom turizmu</a:t>
            </a:r>
          </a:p>
          <a:p>
            <a:pPr eaLnBrk="1" hangingPunct="1"/>
            <a:r>
              <a:rPr lang="hr-HR" altLang="sr-Latn-RS" sz="2400"/>
              <a:t>u zdravstvenom turizmu</a:t>
            </a:r>
          </a:p>
          <a:p>
            <a:pPr eaLnBrk="1" hangingPunct="1"/>
            <a:r>
              <a:rPr lang="hr-HR" altLang="sr-Latn-RS" sz="2400"/>
              <a:t>u kongresnom turizmu</a:t>
            </a:r>
          </a:p>
          <a:p>
            <a:pPr eaLnBrk="1" hangingPunct="1"/>
            <a:r>
              <a:rPr lang="hr-HR" altLang="sr-Latn-RS" sz="2400"/>
              <a:t>aktivnog i pustolovnog turizma</a:t>
            </a:r>
          </a:p>
          <a:p>
            <a:pPr eaLnBrk="1" hangingPunct="1"/>
            <a:r>
              <a:rPr lang="hr-HR" altLang="sr-Latn-RS" sz="2400"/>
              <a:t>turističkog ronjenja</a:t>
            </a:r>
          </a:p>
        </p:txBody>
      </p:sp>
    </p:spTree>
    <p:extLst>
      <p:ext uri="{BB962C8B-B14F-4D97-AF65-F5344CB8AC3E}">
        <p14:creationId xmlns:p14="http://schemas.microsoft.com/office/powerpoint/2010/main" val="387779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79651" y="457201"/>
            <a:ext cx="8137525" cy="811213"/>
          </a:xfrm>
        </p:spPr>
        <p:txBody>
          <a:bodyPr rtlCol="0">
            <a:normAutofit/>
          </a:bodyPr>
          <a:lstStyle/>
          <a:p>
            <a:pPr>
              <a:defRPr/>
            </a:pPr>
            <a:r>
              <a:rPr lang="hr-HR" altLang="sr-Latn-RS" sz="3600" b="1" dirty="0">
                <a:solidFill>
                  <a:schemeClr val="accent1">
                    <a:lumMod val="75000"/>
                  </a:schemeClr>
                </a:solidFill>
              </a:rPr>
              <a:t>Nautički turizam</a:t>
            </a:r>
          </a:p>
        </p:txBody>
      </p:sp>
      <p:sp>
        <p:nvSpPr>
          <p:cNvPr id="3" name="Content Placeholder 2"/>
          <p:cNvSpPr>
            <a:spLocks noGrp="1"/>
          </p:cNvSpPr>
          <p:nvPr>
            <p:ph idx="1"/>
          </p:nvPr>
        </p:nvSpPr>
        <p:spPr>
          <a:xfrm>
            <a:off x="1981200" y="1484314"/>
            <a:ext cx="8229600" cy="4537075"/>
          </a:xfrm>
        </p:spPr>
        <p:txBody>
          <a:bodyPr rtlCol="0">
            <a:normAutofit/>
          </a:bodyPr>
          <a:lstStyle/>
          <a:p>
            <a:pPr>
              <a:defRPr/>
            </a:pPr>
            <a:r>
              <a:rPr lang="hr-HR" sz="2000" dirty="0">
                <a:solidFill>
                  <a:schemeClr val="accent1">
                    <a:lumMod val="75000"/>
                  </a:schemeClr>
                </a:solidFill>
              </a:rPr>
              <a:t>Nautički turizam je plovidba i boravak turista (nautičar ili putnik) na plovnim objektima (jahta, brodica ili brod) za osobne potrebe ili gospodarsku djelatnost, kao i boravak u lukama nautičkog turizma i nautičkom dijelu luka otvorenim za javni promet, radi odmora, rekreacije i krstarenja</a:t>
            </a:r>
          </a:p>
          <a:p>
            <a:pPr>
              <a:defRPr/>
            </a:pPr>
            <a:r>
              <a:rPr lang="hr-HR" sz="2000" dirty="0">
                <a:solidFill>
                  <a:schemeClr val="accent1">
                    <a:lumMod val="75000"/>
                  </a:schemeClr>
                </a:solidFill>
              </a:rPr>
              <a:t>objekti</a:t>
            </a:r>
            <a:r>
              <a:rPr lang="hr-HR" sz="2000" dirty="0"/>
              <a:t> u kojima se pružaju usluge</a:t>
            </a:r>
          </a:p>
          <a:p>
            <a:pPr lvl="1">
              <a:defRPr/>
            </a:pPr>
            <a:r>
              <a:rPr lang="hr-HR" sz="2000" dirty="0"/>
              <a:t>u lukama nautičkog turizma – marinama (marine)</a:t>
            </a:r>
          </a:p>
          <a:p>
            <a:pPr lvl="1">
              <a:defRPr/>
            </a:pPr>
            <a:r>
              <a:rPr lang="hr-HR" sz="2000" dirty="0"/>
              <a:t>drugim objektima za pružanje usluga veza i smještaja plovnih objekata – nautičkom sidrištu, suhoj marini, odlagalištu plovila (drugi objekti za pružanje usluga veza i smještaja plovnih objekata)</a:t>
            </a:r>
          </a:p>
          <a:p>
            <a:pPr lvl="1">
              <a:defRPr/>
            </a:pPr>
            <a:r>
              <a:rPr lang="hr-HR" sz="2000" dirty="0"/>
              <a:t>u nautičkom dijelu luka otvorenih za javni promet te </a:t>
            </a:r>
          </a:p>
          <a:p>
            <a:pPr lvl="1">
              <a:defRPr/>
            </a:pPr>
            <a:r>
              <a:rPr lang="hr-HR" sz="2000" dirty="0"/>
              <a:t>na plovnim objektima nautičkog turizma</a:t>
            </a:r>
          </a:p>
          <a:p>
            <a:pPr>
              <a:defRPr/>
            </a:pPr>
            <a:r>
              <a:rPr lang="hr-HR" sz="2000" dirty="0"/>
              <a:t>moraju ispunjavati uvjete (minimalne i za kategoriju ako je propisana) propisane posebnim pravilnicima i ishoditi rješenje o njihovom ispunjavanju </a:t>
            </a:r>
          </a:p>
        </p:txBody>
      </p:sp>
    </p:spTree>
    <p:extLst>
      <p:ext uri="{BB962C8B-B14F-4D97-AF65-F5344CB8AC3E}">
        <p14:creationId xmlns:p14="http://schemas.microsoft.com/office/powerpoint/2010/main" val="5471023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hr-HR" altLang="sr-Latn-RS" smtClean="0"/>
              <a:t>...</a:t>
            </a:r>
          </a:p>
        </p:txBody>
      </p:sp>
      <p:sp>
        <p:nvSpPr>
          <p:cNvPr id="10243" name="Content Placeholder 2"/>
          <p:cNvSpPr>
            <a:spLocks noGrp="1"/>
          </p:cNvSpPr>
          <p:nvPr>
            <p:ph idx="1"/>
          </p:nvPr>
        </p:nvSpPr>
        <p:spPr>
          <a:xfrm>
            <a:off x="1992313" y="1628775"/>
            <a:ext cx="8229600" cy="4679950"/>
          </a:xfrm>
        </p:spPr>
        <p:txBody>
          <a:bodyPr rtlCol="0">
            <a:normAutofit/>
          </a:bodyPr>
          <a:lstStyle/>
          <a:p>
            <a:pPr>
              <a:defRPr/>
            </a:pPr>
            <a:r>
              <a:rPr lang="hr-HR" altLang="sr-Latn-RS" sz="2000" dirty="0"/>
              <a:t>Turističke </a:t>
            </a:r>
            <a:r>
              <a:rPr lang="hr-HR" altLang="sr-Latn-RS" sz="2000" dirty="0">
                <a:solidFill>
                  <a:schemeClr val="accent1">
                    <a:lumMod val="75000"/>
                  </a:schemeClr>
                </a:solidFill>
              </a:rPr>
              <a:t>usluge</a:t>
            </a:r>
            <a:r>
              <a:rPr lang="hr-HR" altLang="sr-Latn-RS" sz="2000" dirty="0"/>
              <a:t> u nautičkom turizmu su</a:t>
            </a:r>
          </a:p>
          <a:p>
            <a:pPr lvl="1">
              <a:buNone/>
              <a:defRPr/>
            </a:pPr>
            <a:r>
              <a:rPr lang="hr-HR" altLang="sr-Latn-RS" sz="2000" dirty="0"/>
              <a:t>1. usluge korištenja veza, prihvat i smještaj plovnih objekata s turistima – nautičarima ili bez turista – nautičara koji borave na njima</a:t>
            </a:r>
          </a:p>
          <a:p>
            <a:pPr lvl="1">
              <a:buNone/>
              <a:defRPr/>
            </a:pPr>
            <a:r>
              <a:rPr lang="hr-HR" altLang="sr-Latn-RS" sz="2000" dirty="0"/>
              <a:t>2. usluge čartera – usluge korištenja plovnih objekata s posadom ili bez posade, s pružanjem ili bez pružanja usluge smještaja i/ili prehrane, radi odmora, rekreacije i krstarenja nautičara</a:t>
            </a:r>
          </a:p>
          <a:p>
            <a:pPr lvl="1">
              <a:buNone/>
              <a:defRPr/>
            </a:pPr>
            <a:r>
              <a:rPr lang="hr-HR" altLang="sr-Latn-RS" sz="2000" dirty="0"/>
              <a:t>3. organiziranje putovanja u paket-aranžmanu ili izleta na plovnim objektima nautičkog turizma</a:t>
            </a:r>
          </a:p>
          <a:p>
            <a:pPr lvl="1">
              <a:buNone/>
              <a:defRPr/>
            </a:pPr>
            <a:r>
              <a:rPr lang="hr-HR" altLang="sr-Latn-RS" sz="2000" dirty="0"/>
              <a:t>4. prihvat, čuvanje i održavanje plovnih objekata na vezu u moru i na suhom vezu</a:t>
            </a:r>
          </a:p>
          <a:p>
            <a:pPr lvl="1">
              <a:buNone/>
              <a:defRPr/>
            </a:pPr>
            <a:r>
              <a:rPr lang="hr-HR" altLang="sr-Latn-RS" sz="2000" dirty="0"/>
              <a:t>5. uređenje i pripremanje plovnih objekata</a:t>
            </a:r>
          </a:p>
          <a:p>
            <a:pPr lvl="1">
              <a:buNone/>
              <a:defRPr/>
            </a:pPr>
            <a:r>
              <a:rPr lang="hr-HR" altLang="sr-Latn-RS" sz="2000" dirty="0"/>
              <a:t>6. druge usluge za potrebe turista</a:t>
            </a:r>
          </a:p>
          <a:p>
            <a:pPr>
              <a:defRPr/>
            </a:pPr>
            <a:endParaRPr lang="hr-HR" altLang="sr-Latn-RS" sz="1800" dirty="0"/>
          </a:p>
        </p:txBody>
      </p:sp>
    </p:spTree>
    <p:extLst>
      <p:ext uri="{BB962C8B-B14F-4D97-AF65-F5344CB8AC3E}">
        <p14:creationId xmlns:p14="http://schemas.microsoft.com/office/powerpoint/2010/main" val="440317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457200"/>
            <a:ext cx="8229600" cy="884238"/>
          </a:xfrm>
        </p:spPr>
        <p:txBody>
          <a:bodyPr rtlCol="0">
            <a:normAutofit/>
          </a:bodyPr>
          <a:lstStyle/>
          <a:p>
            <a:pPr>
              <a:defRPr/>
            </a:pPr>
            <a:r>
              <a:rPr lang="hr-HR" altLang="sr-Latn-RS" sz="3600" b="1" dirty="0">
                <a:solidFill>
                  <a:schemeClr val="accent1">
                    <a:lumMod val="75000"/>
                  </a:schemeClr>
                </a:solidFill>
              </a:rPr>
              <a:t>Zdravstveni turizam</a:t>
            </a:r>
          </a:p>
        </p:txBody>
      </p:sp>
      <p:sp>
        <p:nvSpPr>
          <p:cNvPr id="3" name="Content Placeholder 2"/>
          <p:cNvSpPr>
            <a:spLocks noGrp="1"/>
          </p:cNvSpPr>
          <p:nvPr>
            <p:ph idx="1"/>
          </p:nvPr>
        </p:nvSpPr>
        <p:spPr>
          <a:xfrm>
            <a:off x="1992313" y="1484313"/>
            <a:ext cx="8229600" cy="4527550"/>
          </a:xfrm>
        </p:spPr>
        <p:txBody>
          <a:bodyPr rtlCol="0">
            <a:normAutofit/>
          </a:bodyPr>
          <a:lstStyle/>
          <a:p>
            <a:pPr>
              <a:defRPr/>
            </a:pPr>
            <a:r>
              <a:rPr lang="hr-HR" sz="2000" dirty="0">
                <a:solidFill>
                  <a:schemeClr val="accent1">
                    <a:lumMod val="75000"/>
                  </a:schemeClr>
                </a:solidFill>
              </a:rPr>
              <a:t>usluge organiziranja prijevoza, turističkog transfera i smještaja, kao pojedinačne usluge ili kao organizirano putovanje, koje se pružaju korisnicima zdravstvenih usluga zdravstvenog turizma</a:t>
            </a:r>
          </a:p>
          <a:p>
            <a:pPr>
              <a:defRPr/>
            </a:pPr>
            <a:endParaRPr lang="hr-HR" sz="2000" dirty="0"/>
          </a:p>
          <a:p>
            <a:pPr>
              <a:defRPr/>
            </a:pPr>
            <a:r>
              <a:rPr lang="hr-HR" sz="2000" dirty="0"/>
              <a:t>pružatelji: zdravstvene ustanove, trgovačka društva za obavljanje zdravstvene djelatnosti i zdravstveni radnici, sukladno posebnim propisima kojima je regulirana zdravstvena zaštita </a:t>
            </a:r>
          </a:p>
          <a:p>
            <a:pPr>
              <a:defRPr/>
            </a:pPr>
            <a:endParaRPr lang="hr-HR" sz="2000" dirty="0"/>
          </a:p>
          <a:p>
            <a:pPr>
              <a:defRPr/>
            </a:pPr>
            <a:r>
              <a:rPr lang="hr-HR" sz="2000" dirty="0"/>
              <a:t>Uvjeti</a:t>
            </a:r>
          </a:p>
          <a:p>
            <a:pPr lvl="1">
              <a:defRPr/>
            </a:pPr>
            <a:r>
              <a:rPr lang="hr-HR" sz="2000" dirty="0"/>
              <a:t>za korisnike svojih zdravstvenih usluga </a:t>
            </a:r>
          </a:p>
          <a:p>
            <a:pPr lvl="1">
              <a:defRPr/>
            </a:pPr>
            <a:r>
              <a:rPr lang="hr-HR" sz="2000" dirty="0"/>
              <a:t>bez osnivanja TA pod uvjetima propisanim za pružanje usluga TA (za pružanje usluga drugim korisnicima mogu osnovati TA)</a:t>
            </a:r>
          </a:p>
        </p:txBody>
      </p:sp>
    </p:spTree>
    <p:extLst>
      <p:ext uri="{BB962C8B-B14F-4D97-AF65-F5344CB8AC3E}">
        <p14:creationId xmlns:p14="http://schemas.microsoft.com/office/powerpoint/2010/main" val="28952236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457201"/>
            <a:ext cx="8229600" cy="955675"/>
          </a:xfrm>
        </p:spPr>
        <p:txBody>
          <a:bodyPr rtlCol="0">
            <a:normAutofit/>
          </a:bodyPr>
          <a:lstStyle/>
          <a:p>
            <a:pPr>
              <a:defRPr/>
            </a:pPr>
            <a:r>
              <a:rPr lang="hr-HR" altLang="sr-Latn-RS" b="1" dirty="0" smtClean="0">
                <a:solidFill>
                  <a:schemeClr val="accent1">
                    <a:lumMod val="75000"/>
                  </a:schemeClr>
                </a:solidFill>
              </a:rPr>
              <a:t>Kongresni turizam</a:t>
            </a:r>
          </a:p>
        </p:txBody>
      </p:sp>
      <p:sp>
        <p:nvSpPr>
          <p:cNvPr id="3" name="Content Placeholder 2"/>
          <p:cNvSpPr>
            <a:spLocks noGrp="1"/>
          </p:cNvSpPr>
          <p:nvPr>
            <p:ph idx="1"/>
          </p:nvPr>
        </p:nvSpPr>
        <p:spPr>
          <a:xfrm>
            <a:off x="2063750" y="1412875"/>
            <a:ext cx="8147050" cy="4679950"/>
          </a:xfrm>
        </p:spPr>
        <p:txBody>
          <a:bodyPr rtlCol="0">
            <a:normAutofit/>
          </a:bodyPr>
          <a:lstStyle/>
          <a:p>
            <a:pPr>
              <a:defRPr/>
            </a:pPr>
            <a:r>
              <a:rPr lang="hr-HR" sz="2000" dirty="0">
                <a:solidFill>
                  <a:schemeClr val="accent1">
                    <a:lumMod val="75000"/>
                  </a:schemeClr>
                </a:solidFill>
              </a:rPr>
              <a:t>usluge osmišljanja idejnih rješenja, planiranja, savjetovanja, promocije, registracije sudionika te sadržajne i tehničke organizacije i provedbe skupova i događanja, a kada istodobno uključuju ponudu smještaja, prijevoza, turističkog transfera, izleta i drugih usluga u turizmu sudionicima skupova i događanja te osobama u njihovoj pratnji</a:t>
            </a:r>
          </a:p>
          <a:p>
            <a:pPr>
              <a:defRPr/>
            </a:pPr>
            <a:endParaRPr lang="hr-HR" sz="2000" dirty="0">
              <a:solidFill>
                <a:schemeClr val="accent6">
                  <a:lumMod val="75000"/>
                </a:schemeClr>
              </a:solidFill>
            </a:endParaRPr>
          </a:p>
          <a:p>
            <a:pPr>
              <a:defRPr/>
            </a:pPr>
            <a:r>
              <a:rPr lang="hr-HR" sz="2000" dirty="0"/>
              <a:t>pružatelji usluga</a:t>
            </a:r>
          </a:p>
          <a:p>
            <a:pPr lvl="1">
              <a:defRPr/>
            </a:pPr>
            <a:r>
              <a:rPr lang="hr-HR" sz="2000" dirty="0"/>
              <a:t>turističke agencije i javne ustanove koje upravljaju zaštićenim područjima</a:t>
            </a:r>
          </a:p>
          <a:p>
            <a:pPr lvl="1">
              <a:defRPr/>
            </a:pPr>
            <a:r>
              <a:rPr lang="hr-HR" sz="2000" dirty="0"/>
              <a:t>tehničku organizaciju i provedbu skupova i događanja koji uključuju usluge smještaja mogu pružati i ugostitelji u svom ugostiteljskom objektu</a:t>
            </a:r>
          </a:p>
          <a:p>
            <a:pPr lvl="1">
              <a:defRPr/>
            </a:pPr>
            <a:r>
              <a:rPr lang="hr-HR" sz="2000" dirty="0"/>
              <a:t>ostali subjekti pod uvjetom da sudionici ne snose troškove svog sudjelovanja ni na koji način </a:t>
            </a:r>
          </a:p>
        </p:txBody>
      </p:sp>
    </p:spTree>
    <p:extLst>
      <p:ext uri="{BB962C8B-B14F-4D97-AF65-F5344CB8AC3E}">
        <p14:creationId xmlns:p14="http://schemas.microsoft.com/office/powerpoint/2010/main" val="27951655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74826" y="404814"/>
            <a:ext cx="8569325" cy="847725"/>
          </a:xfrm>
        </p:spPr>
        <p:txBody>
          <a:bodyPr rtlCol="0">
            <a:normAutofit/>
          </a:bodyPr>
          <a:lstStyle/>
          <a:p>
            <a:pPr>
              <a:defRPr/>
            </a:pPr>
            <a:r>
              <a:rPr lang="hr-HR" altLang="sr-Latn-RS" sz="3600" b="1" dirty="0">
                <a:solidFill>
                  <a:schemeClr val="accent1">
                    <a:lumMod val="75000"/>
                  </a:schemeClr>
                </a:solidFill>
              </a:rPr>
              <a:t>Aktivni i pustolovni turizam</a:t>
            </a:r>
          </a:p>
        </p:txBody>
      </p:sp>
      <p:sp>
        <p:nvSpPr>
          <p:cNvPr id="3" name="Content Placeholder 2"/>
          <p:cNvSpPr>
            <a:spLocks noGrp="1"/>
          </p:cNvSpPr>
          <p:nvPr>
            <p:ph idx="1"/>
          </p:nvPr>
        </p:nvSpPr>
        <p:spPr>
          <a:xfrm>
            <a:off x="1919288" y="1268414"/>
            <a:ext cx="8229600" cy="5400675"/>
          </a:xfrm>
        </p:spPr>
        <p:txBody>
          <a:bodyPr rtlCol="0">
            <a:normAutofit/>
          </a:bodyPr>
          <a:lstStyle/>
          <a:p>
            <a:pPr>
              <a:defRPr/>
            </a:pPr>
            <a:r>
              <a:rPr lang="hr-HR" sz="1900" dirty="0">
                <a:solidFill>
                  <a:schemeClr val="accent1">
                    <a:lumMod val="75000"/>
                  </a:schemeClr>
                </a:solidFill>
              </a:rPr>
              <a:t>aktivnosti na kopnu, vod ozljeda i njihovih posljedica za korisnike odi i zraku, na otvorenom ili neuređenom prirodnom okruženju ili u posebno uređenim i opremljenim mjestima koje zbog svojih specifičnosti predstavljaju rizik </a:t>
            </a:r>
            <a:r>
              <a:rPr lang="hr-HR" sz="1900" dirty="0"/>
              <a:t>(popis tih aktivnosti utvrđuje Hrvatska gospodarska komora u okviru Zajednice pustolovnog turizma i objavljuje ga na svojim mrežnim stranicama)</a:t>
            </a:r>
          </a:p>
          <a:p>
            <a:pPr>
              <a:defRPr/>
            </a:pPr>
            <a:r>
              <a:rPr lang="hr-HR" sz="1900" dirty="0"/>
              <a:t>za obavljanje pojedine aktivnosti aktivnog ili pustolovnog turizma, kao i za organizaciju manifestacija koje uključuju takve aktivnosti utvrđuju se posebni uvjeti (v. čl. 93. ZPUT)</a:t>
            </a:r>
          </a:p>
          <a:p>
            <a:pPr>
              <a:defRPr/>
            </a:pPr>
            <a:r>
              <a:rPr lang="hr-HR" sz="1900" dirty="0"/>
              <a:t>za aktivnosti aktivnog i pustolovnog turizma koje se provode u planinama i na nepristupačnim prostorima organizator i/ili osobe koje ih izvode dužni su izraditi procjenu rizika, planove i procedure otklanjanja opasnosti za svaku vrstu aktivnosti i lokaciju na kojoj se usluga pruža</a:t>
            </a:r>
          </a:p>
          <a:p>
            <a:pPr>
              <a:defRPr/>
            </a:pPr>
            <a:r>
              <a:rPr lang="hr-HR" sz="1900" dirty="0"/>
              <a:t>pružatelj usluga može odbiti pružiti uslugu maloljetniku, kao i drugim osobama za koje je procjenom rizika utvrđeno da bi izvođenje aktivnosti za te osobe bilo rizično, ili ako korisnik nema odgovarajuću opremu koju je sukladno prethodnoj obavijesti bio dužan sam osigurati.</a:t>
            </a:r>
          </a:p>
          <a:p>
            <a:pPr>
              <a:defRPr/>
            </a:pPr>
            <a:endParaRPr lang="hr-HR" dirty="0"/>
          </a:p>
        </p:txBody>
      </p:sp>
    </p:spTree>
    <p:extLst>
      <p:ext uri="{BB962C8B-B14F-4D97-AF65-F5344CB8AC3E}">
        <p14:creationId xmlns:p14="http://schemas.microsoft.com/office/powerpoint/2010/main" val="36601855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277813"/>
            <a:ext cx="8229600" cy="487362"/>
          </a:xfrm>
        </p:spPr>
        <p:txBody>
          <a:bodyPr rtlCol="0">
            <a:normAutofit fontScale="90000"/>
          </a:bodyPr>
          <a:lstStyle/>
          <a:p>
            <a:pPr>
              <a:defRPr/>
            </a:pPr>
            <a:r>
              <a:rPr lang="hr-HR" altLang="sr-Latn-RS" smtClean="0"/>
              <a:t>...</a:t>
            </a:r>
          </a:p>
        </p:txBody>
      </p:sp>
      <p:sp>
        <p:nvSpPr>
          <p:cNvPr id="14339" name="Content Placeholder 2"/>
          <p:cNvSpPr>
            <a:spLocks noGrp="1"/>
          </p:cNvSpPr>
          <p:nvPr>
            <p:ph idx="1"/>
          </p:nvPr>
        </p:nvSpPr>
        <p:spPr>
          <a:xfrm>
            <a:off x="1847851" y="836614"/>
            <a:ext cx="8640763" cy="5761037"/>
          </a:xfrm>
        </p:spPr>
        <p:txBody>
          <a:bodyPr rtlCol="0">
            <a:normAutofit/>
          </a:bodyPr>
          <a:lstStyle/>
          <a:p>
            <a:pPr>
              <a:defRPr/>
            </a:pPr>
            <a:r>
              <a:rPr lang="hr-HR" altLang="sr-Latn-RS" sz="1800" b="1" dirty="0">
                <a:solidFill>
                  <a:schemeClr val="accent1">
                    <a:lumMod val="75000"/>
                  </a:schemeClr>
                </a:solidFill>
              </a:rPr>
              <a:t>obveze u pružanju usluga aktivnog i pustolovnog turizma </a:t>
            </a:r>
            <a:r>
              <a:rPr lang="hr-HR" altLang="sr-Latn-RS" sz="1800" dirty="0"/>
              <a:t>– pružatelj mora</a:t>
            </a:r>
          </a:p>
          <a:p>
            <a:pPr>
              <a:buNone/>
              <a:defRPr/>
            </a:pPr>
            <a:r>
              <a:rPr lang="hr-HR" altLang="sr-Latn-RS" sz="1800" dirty="0"/>
              <a:t>1. imati odgovarajuću opremu za pružanje usluge, uz deklaraciju ovlaštenih proizvođača ili atestiranu prema važećim standardima, držati u ispravnom stanju</a:t>
            </a:r>
          </a:p>
          <a:p>
            <a:pPr>
              <a:buNone/>
              <a:defRPr/>
            </a:pPr>
            <a:r>
              <a:rPr lang="hr-HR" altLang="sr-Latn-RS" sz="1800" dirty="0"/>
              <a:t>2. upotrebljavati opremu prema uputama proizvođača</a:t>
            </a:r>
          </a:p>
          <a:p>
            <a:pPr>
              <a:buNone/>
              <a:defRPr/>
            </a:pPr>
            <a:r>
              <a:rPr lang="hr-HR" altLang="sr-Latn-RS" sz="1800" dirty="0"/>
              <a:t>3. prilikom nuđenja usluge navesti koju osobnu opremu za sigurnu realizaciju aktivnosti mora imati sam korisnik, a koju će u okviru cijene usluge osigurati pružatelj usluge</a:t>
            </a:r>
          </a:p>
          <a:p>
            <a:pPr>
              <a:buNone/>
              <a:defRPr/>
            </a:pPr>
            <a:r>
              <a:rPr lang="hr-HR" altLang="sr-Latn-RS" sz="1800" dirty="0"/>
              <a:t>4. prije započinjanja pružanja usluge istaknutom informacijom u pisanom obliku i usmeno upoznati korisnika usluge s vrstama rizika provođenja usluge, načinom korištenja opreme te s procjenom rizika, planovima i procedurama otklanjanja opasnosti</a:t>
            </a:r>
          </a:p>
          <a:p>
            <a:pPr>
              <a:buNone/>
              <a:defRPr/>
            </a:pPr>
            <a:r>
              <a:rPr lang="hr-HR" altLang="sr-Latn-RS" sz="1800" dirty="0"/>
              <a:t>5. osigurati korisnika usluge od posljedica nesretnog slučaja i staviti mu na raspolaganje informaciju o uvjetima osiguranja</a:t>
            </a:r>
          </a:p>
          <a:p>
            <a:pPr>
              <a:buNone/>
              <a:defRPr/>
            </a:pPr>
            <a:r>
              <a:rPr lang="hr-HR" altLang="sr-Latn-RS" sz="1800" dirty="0"/>
              <a:t>6. za pružanje usluge angažirati osobu koja ima odgovarajuće domaće ili strano uvjerenje odnosno certifikat kojim se utvrđuje sposobnost i razina vještine obavljanja aktivnosti</a:t>
            </a:r>
          </a:p>
          <a:p>
            <a:pPr>
              <a:buNone/>
              <a:defRPr/>
            </a:pPr>
            <a:r>
              <a:rPr lang="hr-HR" altLang="sr-Latn-RS" sz="1800" dirty="0"/>
              <a:t>7. ispunjavati propisane posebne uvjete </a:t>
            </a:r>
          </a:p>
        </p:txBody>
      </p:sp>
    </p:spTree>
    <p:extLst>
      <p:ext uri="{BB962C8B-B14F-4D97-AF65-F5344CB8AC3E}">
        <p14:creationId xmlns:p14="http://schemas.microsoft.com/office/powerpoint/2010/main" val="2975939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p:cNvSpPr>
            <a:spLocks noGrp="1"/>
          </p:cNvSpPr>
          <p:nvPr>
            <p:ph type="title"/>
          </p:nvPr>
        </p:nvSpPr>
        <p:spPr>
          <a:xfrm>
            <a:off x="2152650" y="365125"/>
            <a:ext cx="7886700" cy="831850"/>
          </a:xfrm>
        </p:spPr>
        <p:txBody>
          <a:bodyPr/>
          <a:lstStyle/>
          <a:p>
            <a:pPr eaLnBrk="1" hangingPunct="1"/>
            <a:r>
              <a:rPr lang="hr-HR" altLang="sr-Latn-RS" sz="4000" b="1" dirty="0">
                <a:solidFill>
                  <a:srgbClr val="C00000"/>
                </a:solidFill>
                <a:latin typeface="Calibri" panose="020F0502020204030204" pitchFamily="34" charset="0"/>
                <a:cs typeface="Calibri" panose="020F0502020204030204" pitchFamily="34" charset="0"/>
              </a:rPr>
              <a:t>UVOD</a:t>
            </a:r>
          </a:p>
        </p:txBody>
      </p:sp>
      <p:sp>
        <p:nvSpPr>
          <p:cNvPr id="3" name="Rezervirano mjesto sadržaja 2"/>
          <p:cNvSpPr>
            <a:spLocks noGrp="1"/>
          </p:cNvSpPr>
          <p:nvPr>
            <p:ph idx="1"/>
          </p:nvPr>
        </p:nvSpPr>
        <p:spPr>
          <a:xfrm>
            <a:off x="2152650" y="1196976"/>
            <a:ext cx="7886700" cy="5256213"/>
          </a:xfrm>
        </p:spPr>
        <p:txBody>
          <a:bodyPr rtlCol="0">
            <a:normAutofit fontScale="92500" lnSpcReduction="20000"/>
          </a:bodyPr>
          <a:lstStyle/>
          <a:p>
            <a:pPr>
              <a:defRPr/>
            </a:pPr>
            <a:r>
              <a:rPr lang="hr-HR" altLang="sr-Latn-RS" sz="2400" dirty="0">
                <a:solidFill>
                  <a:schemeClr val="accent1">
                    <a:lumMod val="75000"/>
                  </a:schemeClr>
                </a:solidFill>
              </a:rPr>
              <a:t>posebni (specifični) oblici turizma su „posebna skupina turističkih kretanja koja su uvjetovana određenim, dominantnim turističkim motivom koji turističkog potrošača pokreće na putovanje u destinaciju čija je turistička ponuda svojim sadržajima prilagođena ostvarenju doživljaja vezanih uz dominantan interes tog potrošača”</a:t>
            </a:r>
            <a:r>
              <a:rPr lang="en-US" altLang="sr-Latn-RS" sz="2400" dirty="0">
                <a:solidFill>
                  <a:schemeClr val="accent1">
                    <a:lumMod val="75000"/>
                  </a:schemeClr>
                </a:solidFill>
              </a:rPr>
              <a:t> </a:t>
            </a:r>
            <a:endParaRPr lang="hr-HR" altLang="sr-Latn-RS" sz="2400" dirty="0">
              <a:solidFill>
                <a:schemeClr val="accent1">
                  <a:lumMod val="75000"/>
                </a:schemeClr>
              </a:solidFill>
            </a:endParaRPr>
          </a:p>
          <a:p>
            <a:pPr>
              <a:defRPr/>
            </a:pPr>
            <a:r>
              <a:rPr lang="hr-HR" sz="2400" dirty="0"/>
              <a:t>u razvoju turizma u turističkoj destinaciji treba polaziti od dominantnog motiva dolaska određenog segmenta potrošača u tu destinaciju i ponudu usmjeriti na zadovoljenje specifičnih potreba tog segmenta potrošača</a:t>
            </a:r>
          </a:p>
          <a:p>
            <a:pPr>
              <a:defRPr/>
            </a:pPr>
            <a:r>
              <a:rPr lang="hr-HR" altLang="sr-Latn-RS" sz="2400" dirty="0"/>
              <a:t>osnovne skupine – prema resursima na kojima se temelji ponuda</a:t>
            </a:r>
          </a:p>
          <a:p>
            <a:pPr lvl="1">
              <a:defRPr/>
            </a:pPr>
            <a:r>
              <a:rPr lang="hr-HR" altLang="sr-Latn-RS" dirty="0">
                <a:solidFill>
                  <a:schemeClr val="accent1">
                    <a:lumMod val="75000"/>
                  </a:schemeClr>
                </a:solidFill>
              </a:rPr>
              <a:t>prirodni resursi</a:t>
            </a:r>
            <a:r>
              <a:rPr lang="hr-HR" altLang="sr-Latn-RS" dirty="0"/>
              <a:t>: zdravstveni turizam, sportski turizam, nautički turizam, eko turizam, seoski (</a:t>
            </a:r>
            <a:r>
              <a:rPr lang="hr-HR" altLang="sr-Latn-RS" dirty="0" err="1"/>
              <a:t>agro</a:t>
            </a:r>
            <a:r>
              <a:rPr lang="hr-HR" altLang="sr-Latn-RS" dirty="0"/>
              <a:t>) turizam, lovni i ribolovni turizam, </a:t>
            </a:r>
            <a:r>
              <a:rPr lang="hr-HR" altLang="sr-Latn-RS" dirty="0" err="1"/>
              <a:t>naturizam</a:t>
            </a:r>
            <a:r>
              <a:rPr lang="hr-HR" altLang="sr-Latn-RS" dirty="0"/>
              <a:t>, robinzonski turizam</a:t>
            </a:r>
            <a:r>
              <a:rPr lang="en-US" altLang="sr-Latn-RS" dirty="0"/>
              <a:t> </a:t>
            </a:r>
            <a:endParaRPr lang="hr-HR" altLang="sr-Latn-RS" dirty="0"/>
          </a:p>
          <a:p>
            <a:pPr lvl="1">
              <a:defRPr/>
            </a:pPr>
            <a:r>
              <a:rPr lang="hr-HR" altLang="sr-Latn-RS" dirty="0">
                <a:solidFill>
                  <a:schemeClr val="accent1">
                    <a:lumMod val="75000"/>
                  </a:schemeClr>
                </a:solidFill>
              </a:rPr>
              <a:t>društveni resursi: </a:t>
            </a:r>
            <a:r>
              <a:rPr lang="hr-HR" altLang="sr-Latn-RS" dirty="0"/>
              <a:t>kongresni (M.I.C.E. – </a:t>
            </a:r>
            <a:r>
              <a:rPr lang="hr-HR" altLang="sr-Latn-RS" dirty="0" err="1"/>
              <a:t>meetings</a:t>
            </a:r>
            <a:r>
              <a:rPr lang="hr-HR" altLang="sr-Latn-RS" dirty="0"/>
              <a:t>, </a:t>
            </a:r>
            <a:r>
              <a:rPr lang="hr-HR" altLang="sr-Latn-RS" dirty="0" err="1"/>
              <a:t>incentives</a:t>
            </a:r>
            <a:r>
              <a:rPr lang="hr-HR" altLang="sr-Latn-RS" dirty="0"/>
              <a:t>, </a:t>
            </a:r>
            <a:r>
              <a:rPr lang="hr-HR" altLang="sr-Latn-RS" dirty="0" err="1"/>
              <a:t>conventions</a:t>
            </a:r>
            <a:r>
              <a:rPr lang="hr-HR" altLang="sr-Latn-RS" dirty="0"/>
              <a:t>, </a:t>
            </a:r>
            <a:r>
              <a:rPr lang="hr-HR" altLang="sr-Latn-RS" dirty="0" err="1"/>
              <a:t>events</a:t>
            </a:r>
            <a:r>
              <a:rPr lang="hr-HR" altLang="sr-Latn-RS" dirty="0"/>
              <a:t>) turizam, kulturni turizam, gastronomski i </a:t>
            </a:r>
            <a:r>
              <a:rPr lang="hr-HR" altLang="sr-Latn-RS" dirty="0" err="1"/>
              <a:t>enofilski</a:t>
            </a:r>
            <a:r>
              <a:rPr lang="hr-HR" altLang="sr-Latn-RS" dirty="0"/>
              <a:t> turizam, turizam događanja (event </a:t>
            </a:r>
            <a:r>
              <a:rPr lang="hr-HR" altLang="sr-Latn-RS" dirty="0" err="1"/>
              <a:t>tourism</a:t>
            </a:r>
            <a:r>
              <a:rPr lang="hr-HR" altLang="sr-Latn-RS" dirty="0"/>
              <a:t>), vjerski turizam, turizam na umjetno stvorenim atrakcijama, </a:t>
            </a:r>
            <a:r>
              <a:rPr lang="hr-HR" altLang="sr-Latn-RS" dirty="0" err="1"/>
              <a:t>casino</a:t>
            </a:r>
            <a:r>
              <a:rPr lang="hr-HR" altLang="sr-Latn-RS" dirty="0"/>
              <a:t> turizam</a:t>
            </a:r>
            <a:r>
              <a:rPr lang="en-US" altLang="sr-Latn-RS" dirty="0"/>
              <a:t> </a:t>
            </a:r>
            <a:endParaRPr lang="hr-HR" altLang="sr-Latn-RS" dirty="0"/>
          </a:p>
          <a:p>
            <a:pPr>
              <a:defRPr/>
            </a:pPr>
            <a:endParaRPr lang="hr-HR" dirty="0"/>
          </a:p>
        </p:txBody>
      </p:sp>
    </p:spTree>
    <p:extLst>
      <p:ext uri="{BB962C8B-B14F-4D97-AF65-F5344CB8AC3E}">
        <p14:creationId xmlns:p14="http://schemas.microsoft.com/office/powerpoint/2010/main" val="7575938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457201"/>
            <a:ext cx="8229600" cy="523875"/>
          </a:xfrm>
        </p:spPr>
        <p:txBody>
          <a:bodyPr rtlCol="0">
            <a:normAutofit fontScale="90000"/>
          </a:bodyPr>
          <a:lstStyle/>
          <a:p>
            <a:pPr>
              <a:defRPr/>
            </a:pPr>
            <a:r>
              <a:rPr lang="hr-HR" altLang="sr-Latn-RS" b="1" dirty="0" smtClean="0">
                <a:solidFill>
                  <a:schemeClr val="accent1">
                    <a:lumMod val="75000"/>
                  </a:schemeClr>
                </a:solidFill>
              </a:rPr>
              <a:t>Turističko ronjenje</a:t>
            </a:r>
          </a:p>
        </p:txBody>
      </p:sp>
      <p:sp>
        <p:nvSpPr>
          <p:cNvPr id="3" name="Content Placeholder 2"/>
          <p:cNvSpPr>
            <a:spLocks noGrp="1"/>
          </p:cNvSpPr>
          <p:nvPr>
            <p:ph idx="1"/>
          </p:nvPr>
        </p:nvSpPr>
        <p:spPr>
          <a:xfrm>
            <a:off x="1919288" y="1196976"/>
            <a:ext cx="8229600" cy="5400675"/>
          </a:xfrm>
        </p:spPr>
        <p:txBody>
          <a:bodyPr rtlCol="0">
            <a:normAutofit/>
          </a:bodyPr>
          <a:lstStyle/>
          <a:p>
            <a:pPr>
              <a:defRPr/>
            </a:pPr>
            <a:r>
              <a:rPr lang="hr-HR" sz="2000" dirty="0">
                <a:solidFill>
                  <a:schemeClr val="accent1">
                    <a:lumMod val="75000"/>
                  </a:schemeClr>
                </a:solidFill>
              </a:rPr>
              <a:t>ronjenje namijenjeno turistima roniocima u svrhu rekreacije i razgledavanja podmorja</a:t>
            </a:r>
          </a:p>
          <a:p>
            <a:pPr>
              <a:defRPr/>
            </a:pPr>
            <a:endParaRPr lang="hr-HR" sz="2000" dirty="0">
              <a:solidFill>
                <a:schemeClr val="accent6">
                  <a:lumMod val="75000"/>
                </a:schemeClr>
              </a:solidFill>
            </a:endParaRPr>
          </a:p>
          <a:p>
            <a:pPr>
              <a:defRPr/>
            </a:pPr>
            <a:r>
              <a:rPr lang="hr-HR" sz="2000" dirty="0"/>
              <a:t>Usluge</a:t>
            </a:r>
          </a:p>
          <a:p>
            <a:pPr lvl="1">
              <a:buNone/>
              <a:defRPr/>
            </a:pPr>
            <a:r>
              <a:rPr lang="hr-HR" sz="2000" dirty="0"/>
              <a:t>1. organizirano ronjenje</a:t>
            </a:r>
          </a:p>
          <a:p>
            <a:pPr lvl="1">
              <a:buNone/>
              <a:defRPr/>
            </a:pPr>
            <a:r>
              <a:rPr lang="hr-HR" sz="2000" dirty="0"/>
              <a:t>2. vođeno ronjenje</a:t>
            </a:r>
          </a:p>
          <a:p>
            <a:pPr lvl="1">
              <a:buNone/>
              <a:defRPr/>
            </a:pPr>
            <a:r>
              <a:rPr lang="hr-HR" sz="2000" dirty="0"/>
              <a:t>3. organiziranje probnih urona i tečajeva ronjenja</a:t>
            </a:r>
          </a:p>
          <a:p>
            <a:pPr lvl="1">
              <a:buNone/>
              <a:defRPr/>
            </a:pPr>
            <a:r>
              <a:rPr lang="hr-HR" sz="2000" dirty="0"/>
              <a:t>4. prijevoz turista ronioca na ronilačku lokaciju</a:t>
            </a:r>
          </a:p>
          <a:p>
            <a:pPr lvl="1">
              <a:buNone/>
              <a:defRPr/>
            </a:pPr>
            <a:r>
              <a:rPr lang="hr-HR" sz="2000" dirty="0"/>
              <a:t>5. prihvat, čuvanje i održavanje ronilačke opreme turista</a:t>
            </a:r>
          </a:p>
          <a:p>
            <a:pPr lvl="1">
              <a:buNone/>
              <a:defRPr/>
            </a:pPr>
            <a:r>
              <a:rPr lang="hr-HR" sz="2000" dirty="0"/>
              <a:t>6. iznajmljivanje ronilačke opreme (oprema za disanje pod vodom, ronilačko odijelo i slično)</a:t>
            </a:r>
          </a:p>
          <a:p>
            <a:pPr lvl="1">
              <a:buNone/>
              <a:defRPr/>
            </a:pPr>
            <a:r>
              <a:rPr lang="hr-HR" sz="2000" dirty="0"/>
              <a:t>7. punjenje posuda pod tlakom dišnim plinovima za potrebe turista</a:t>
            </a:r>
          </a:p>
          <a:p>
            <a:pPr lvl="1">
              <a:buNone/>
              <a:defRPr/>
            </a:pPr>
            <a:r>
              <a:rPr lang="hr-HR" sz="2000" dirty="0"/>
              <a:t>8. druge slične usluge za potrebe turista.</a:t>
            </a:r>
          </a:p>
          <a:p>
            <a:pPr>
              <a:defRPr/>
            </a:pPr>
            <a:endParaRPr lang="hr-HR" sz="1800" dirty="0"/>
          </a:p>
          <a:p>
            <a:pPr>
              <a:defRPr/>
            </a:pPr>
            <a:r>
              <a:rPr lang="hr-HR" sz="2000" dirty="0"/>
              <a:t>odgovarajuća primjena odredbi o aktivnom i pustolovnom turizmu</a:t>
            </a:r>
          </a:p>
        </p:txBody>
      </p:sp>
    </p:spTree>
    <p:extLst>
      <p:ext uri="{BB962C8B-B14F-4D97-AF65-F5344CB8AC3E}">
        <p14:creationId xmlns:p14="http://schemas.microsoft.com/office/powerpoint/2010/main" val="35937111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slov 1"/>
          <p:cNvSpPr>
            <a:spLocks noGrp="1"/>
          </p:cNvSpPr>
          <p:nvPr>
            <p:ph type="title"/>
          </p:nvPr>
        </p:nvSpPr>
        <p:spPr>
          <a:xfrm>
            <a:off x="1992314" y="365125"/>
            <a:ext cx="8047037" cy="831850"/>
          </a:xfrm>
        </p:spPr>
        <p:txBody>
          <a:bodyPr/>
          <a:lstStyle/>
          <a:p>
            <a:pPr eaLnBrk="1" hangingPunct="1"/>
            <a:r>
              <a:rPr lang="hr-HR" altLang="sr-Latn-RS" sz="3600" b="1">
                <a:solidFill>
                  <a:srgbClr val="C00000"/>
                </a:solidFill>
              </a:rPr>
              <a:t>EKO TURIZAM I ZAŠTITA OKOLIŠA I PRIRODE</a:t>
            </a:r>
          </a:p>
        </p:txBody>
      </p:sp>
      <p:sp>
        <p:nvSpPr>
          <p:cNvPr id="3" name="Rezervirano mjesto sadržaja 2"/>
          <p:cNvSpPr>
            <a:spLocks noGrp="1"/>
          </p:cNvSpPr>
          <p:nvPr>
            <p:ph idx="1"/>
          </p:nvPr>
        </p:nvSpPr>
        <p:spPr>
          <a:xfrm>
            <a:off x="2351088" y="1700213"/>
            <a:ext cx="7561262" cy="4476750"/>
          </a:xfrm>
        </p:spPr>
        <p:txBody>
          <a:bodyPr rtlCol="0">
            <a:normAutofit/>
          </a:bodyPr>
          <a:lstStyle/>
          <a:p>
            <a:pPr marL="0" indent="0">
              <a:buNone/>
              <a:defRPr/>
            </a:pPr>
            <a:r>
              <a:rPr lang="hr-HR" altLang="sr-Latn-RS" sz="2400" b="1" dirty="0">
                <a:solidFill>
                  <a:schemeClr val="accent1">
                    <a:lumMod val="75000"/>
                  </a:schemeClr>
                </a:solidFill>
              </a:rPr>
              <a:t>eko turizam </a:t>
            </a:r>
          </a:p>
          <a:p>
            <a:pPr>
              <a:defRPr/>
            </a:pPr>
            <a:r>
              <a:rPr lang="hr-HR" altLang="sr-Latn-RS" sz="2400" dirty="0">
                <a:solidFill>
                  <a:schemeClr val="accent1">
                    <a:lumMod val="75000"/>
                  </a:schemeClr>
                </a:solidFill>
              </a:rPr>
              <a:t>je oblik turizma koji uključuje putovanja u relativno netaknuta prirodna područja s namjerom izučavanja, divljenja i uživanja u okolišu, njegovim divljim biljnim i životinjskim vrstama kao i u postojećim kulturnim dobrima</a:t>
            </a:r>
          </a:p>
          <a:p>
            <a:pPr>
              <a:defRPr/>
            </a:pPr>
            <a:r>
              <a:rPr lang="hr-HR" altLang="sr-Latn-RS" sz="2400" dirty="0"/>
              <a:t>sadrži edukacijske i interpretacijske komponente</a:t>
            </a:r>
          </a:p>
          <a:p>
            <a:pPr>
              <a:defRPr/>
            </a:pPr>
            <a:r>
              <a:rPr lang="hr-HR" altLang="sr-Latn-RS" sz="2400" dirty="0"/>
              <a:t>redovito se organizira za male skupine na zaštićenim područjima, a organizaciju provode specijalizirani subjekti</a:t>
            </a:r>
          </a:p>
        </p:txBody>
      </p:sp>
    </p:spTree>
    <p:extLst>
      <p:ext uri="{BB962C8B-B14F-4D97-AF65-F5344CB8AC3E}">
        <p14:creationId xmlns:p14="http://schemas.microsoft.com/office/powerpoint/2010/main" val="3479866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slov 1"/>
          <p:cNvSpPr>
            <a:spLocks noGrp="1"/>
          </p:cNvSpPr>
          <p:nvPr>
            <p:ph type="title"/>
          </p:nvPr>
        </p:nvSpPr>
        <p:spPr>
          <a:xfrm>
            <a:off x="1981200" y="277813"/>
            <a:ext cx="8229600" cy="990600"/>
          </a:xfrm>
        </p:spPr>
        <p:txBody>
          <a:bodyPr/>
          <a:lstStyle/>
          <a:p>
            <a:pPr eaLnBrk="1" hangingPunct="1"/>
            <a:r>
              <a:rPr lang="hr-HR" altLang="sr-Latn-RS" sz="3600"/>
              <a:t>…</a:t>
            </a:r>
          </a:p>
        </p:txBody>
      </p:sp>
      <p:sp>
        <p:nvSpPr>
          <p:cNvPr id="3" name="Rezervirano mjesto sadržaja 2"/>
          <p:cNvSpPr>
            <a:spLocks noGrp="1"/>
          </p:cNvSpPr>
          <p:nvPr>
            <p:ph idx="1"/>
          </p:nvPr>
        </p:nvSpPr>
        <p:spPr>
          <a:xfrm>
            <a:off x="1981200" y="1052514"/>
            <a:ext cx="8229600" cy="5184775"/>
          </a:xfrm>
        </p:spPr>
        <p:txBody>
          <a:bodyPr rtlCol="0">
            <a:normAutofit lnSpcReduction="10000"/>
          </a:bodyPr>
          <a:lstStyle/>
          <a:p>
            <a:pPr marL="0" indent="0">
              <a:buNone/>
              <a:defRPr/>
            </a:pPr>
            <a:r>
              <a:rPr lang="hr-HR" altLang="sr-Latn-RS" sz="2400" b="1" dirty="0">
                <a:solidFill>
                  <a:schemeClr val="accent1">
                    <a:lumMod val="75000"/>
                  </a:schemeClr>
                </a:solidFill>
              </a:rPr>
              <a:t>zaštita okoliša i prirode </a:t>
            </a:r>
          </a:p>
          <a:p>
            <a:pPr>
              <a:defRPr/>
            </a:pPr>
            <a:r>
              <a:rPr lang="hr-HR" altLang="sr-Latn-RS" sz="2200" dirty="0"/>
              <a:t>ne smije se shvatiti kao zabrana korištenja prostora nego prostor treba koristiti tako da se ne naruši prirodni sustav = zaštititi prirodu znači urediti je tako da ona na najbolji mogući način i najsvrsishodnije služi vitalnim potrebama ljudi i matičnom mjestu u turističkom mjestu ili regiji</a:t>
            </a:r>
          </a:p>
          <a:p>
            <a:pPr>
              <a:defRPr/>
            </a:pPr>
            <a:r>
              <a:rPr lang="hr-HR" altLang="sr-Latn-RS" sz="2200" dirty="0"/>
              <a:t>u svim oblicima (ruralnog) turizma negativne učinke na prirodni i </a:t>
            </a:r>
            <a:r>
              <a:rPr lang="hr-HR" altLang="sr-Latn-RS" sz="2200" dirty="0" err="1"/>
              <a:t>socio</a:t>
            </a:r>
            <a:r>
              <a:rPr lang="hr-HR" altLang="sr-Latn-RS" sz="2200" dirty="0"/>
              <a:t>-kulturni okoliš treba svesti na minimum i podržavati zaštitu prirode i okoliša </a:t>
            </a:r>
          </a:p>
          <a:p>
            <a:pPr>
              <a:defRPr/>
            </a:pPr>
            <a:r>
              <a:rPr lang="hr-HR" sz="2200" dirty="0"/>
              <a:t>odredbe o zaštiti okoliša i prirode sadržane su u Ustavu RH i brojnim propisima, među kojima su najvažniji propisi o </a:t>
            </a:r>
          </a:p>
          <a:p>
            <a:pPr lvl="1">
              <a:defRPr/>
            </a:pPr>
            <a:r>
              <a:rPr lang="hr-HR" sz="2200" dirty="0"/>
              <a:t>zaštiti prirode</a:t>
            </a:r>
          </a:p>
          <a:p>
            <a:pPr lvl="1">
              <a:defRPr/>
            </a:pPr>
            <a:r>
              <a:rPr lang="hr-HR" sz="2200" dirty="0"/>
              <a:t>zaštiti spomenika kulture</a:t>
            </a:r>
          </a:p>
          <a:p>
            <a:pPr lvl="1">
              <a:defRPr/>
            </a:pPr>
            <a:r>
              <a:rPr lang="hr-HR" sz="2200" dirty="0"/>
              <a:t>vodama, šumama i sl.</a:t>
            </a:r>
          </a:p>
          <a:p>
            <a:pPr lvl="1">
              <a:defRPr/>
            </a:pPr>
            <a:r>
              <a:rPr lang="hr-HR" sz="2200" dirty="0"/>
              <a:t>ribarstvu,  stočarstvu, lovu, vinogradarstvu, veterinarstvu</a:t>
            </a:r>
          </a:p>
          <a:p>
            <a:pPr lvl="1">
              <a:defRPr/>
            </a:pPr>
            <a:r>
              <a:rPr lang="hr-HR" sz="2200" dirty="0"/>
              <a:t>prostornom planiranju i uređivanju prostora, građenju, cestama</a:t>
            </a:r>
            <a:endParaRPr lang="hr-HR" sz="2000" dirty="0"/>
          </a:p>
        </p:txBody>
      </p:sp>
    </p:spTree>
    <p:extLst>
      <p:ext uri="{BB962C8B-B14F-4D97-AF65-F5344CB8AC3E}">
        <p14:creationId xmlns:p14="http://schemas.microsoft.com/office/powerpoint/2010/main" val="9783413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slov 1"/>
          <p:cNvSpPr>
            <a:spLocks noGrp="1"/>
          </p:cNvSpPr>
          <p:nvPr>
            <p:ph type="title"/>
          </p:nvPr>
        </p:nvSpPr>
        <p:spPr>
          <a:xfrm>
            <a:off x="2152650" y="365126"/>
            <a:ext cx="7886700" cy="720725"/>
          </a:xfrm>
        </p:spPr>
        <p:txBody>
          <a:bodyPr/>
          <a:lstStyle/>
          <a:p>
            <a:pPr eaLnBrk="1" hangingPunct="1"/>
            <a:r>
              <a:rPr lang="hr-HR" altLang="sr-Latn-RS" smtClean="0"/>
              <a:t>…</a:t>
            </a:r>
          </a:p>
        </p:txBody>
      </p:sp>
      <p:sp>
        <p:nvSpPr>
          <p:cNvPr id="3" name="Rezervirano mjesto sadržaja 2"/>
          <p:cNvSpPr>
            <a:spLocks noGrp="1"/>
          </p:cNvSpPr>
          <p:nvPr>
            <p:ph idx="1"/>
          </p:nvPr>
        </p:nvSpPr>
        <p:spPr>
          <a:xfrm>
            <a:off x="2152650" y="1085851"/>
            <a:ext cx="7886700" cy="5091113"/>
          </a:xfrm>
        </p:spPr>
        <p:txBody>
          <a:bodyPr rtlCol="0">
            <a:normAutofit fontScale="92500" lnSpcReduction="10000"/>
          </a:bodyPr>
          <a:lstStyle/>
          <a:p>
            <a:pPr marL="228600" lvl="1">
              <a:spcBef>
                <a:spcPts val="1000"/>
              </a:spcBef>
              <a:defRPr/>
            </a:pPr>
            <a:r>
              <a:rPr lang="hr-HR" b="1" dirty="0"/>
              <a:t>Održivo korištenje prirodnih dobara </a:t>
            </a:r>
            <a:endParaRPr lang="hr-HR" b="1" dirty="0" smtClean="0"/>
          </a:p>
          <a:p>
            <a:pPr marL="685800" lvl="2">
              <a:spcBef>
                <a:spcPts val="1000"/>
              </a:spcBef>
              <a:defRPr/>
            </a:pPr>
            <a:r>
              <a:rPr lang="hr-HR" sz="2400" dirty="0">
                <a:cs typeface="Calibri" panose="020F0502020204030204" pitchFamily="34" charset="0"/>
              </a:rPr>
              <a:t>načela održivog korištenja prirodnih dobara primjenjuju se kroz postupke propisivanja uvjeta zaštite prirode na dvije razine, za planske dokumente i za pojedinačne zahvate</a:t>
            </a:r>
          </a:p>
          <a:p>
            <a:pPr lvl="1">
              <a:defRPr/>
            </a:pPr>
            <a:r>
              <a:rPr lang="vi-VN" dirty="0">
                <a:latin typeface="Calibri" panose="020F0502020204030204" pitchFamily="34" charset="0"/>
                <a:cs typeface="Calibri" panose="020F0502020204030204" pitchFamily="34" charset="0"/>
              </a:rPr>
              <a:t>u korištenju prirodnih dobara i uređenju prostora obvezno </a:t>
            </a:r>
            <a:r>
              <a:rPr lang="hr-HR" dirty="0">
                <a:cs typeface="Calibri" panose="020F0502020204030204" pitchFamily="34" charset="0"/>
              </a:rPr>
              <a:t>je </a:t>
            </a:r>
            <a:r>
              <a:rPr lang="vi-VN" dirty="0">
                <a:latin typeface="Calibri" panose="020F0502020204030204" pitchFamily="34" charset="0"/>
                <a:cs typeface="Calibri" panose="020F0502020204030204" pitchFamily="34" charset="0"/>
              </a:rPr>
              <a:t>primjenjivati načela, mjere i uvjete zaštite prirode, a kada se radi o zaštićenim prirodnim vrijednostima provode se posebne </a:t>
            </a:r>
            <a:r>
              <a:rPr lang="vi-VN" dirty="0" smtClean="0">
                <a:latin typeface="Calibri" panose="020F0502020204030204" pitchFamily="34" charset="0"/>
                <a:cs typeface="Calibri" panose="020F0502020204030204" pitchFamily="34" charset="0"/>
              </a:rPr>
              <a:t>mjere</a:t>
            </a:r>
            <a:endParaRPr lang="hr-HR" dirty="0">
              <a:cs typeface="Calibri" panose="020F0502020204030204" pitchFamily="34" charset="0"/>
            </a:endParaRPr>
          </a:p>
          <a:p>
            <a:pPr lvl="1">
              <a:defRPr/>
            </a:pPr>
            <a:r>
              <a:rPr lang="hr-HR" dirty="0">
                <a:cs typeface="Calibri" panose="020F0502020204030204" pitchFamily="34" charset="0"/>
              </a:rPr>
              <a:t>za sakupljanje divljih biljaka, gljiva i njihovih dijelova te hvatanje ili ubijanje životinja u svrhu prerade, trgovine i drugog prometa, potrebno je ishoditi dopuštenje Ministarstva. Za korištenje divljih vrsta za osobne potrebe nije potrebno dopuštenje Ministarstva.</a:t>
            </a:r>
          </a:p>
          <a:p>
            <a:pPr>
              <a:lnSpc>
                <a:spcPct val="80000"/>
              </a:lnSpc>
              <a:buNone/>
              <a:defRPr/>
            </a:pPr>
            <a:endParaRPr lang="hr-HR" sz="2000" dirty="0"/>
          </a:p>
          <a:p>
            <a:pPr algn="ctr">
              <a:lnSpc>
                <a:spcPct val="80000"/>
              </a:lnSpc>
              <a:buNone/>
              <a:defRPr/>
            </a:pPr>
            <a:r>
              <a:rPr lang="hr-HR" sz="2600" dirty="0"/>
              <a:t>za bilo kakav zahvat u prirodu provjerite je li dopušten na </a:t>
            </a:r>
          </a:p>
          <a:p>
            <a:pPr algn="ctr">
              <a:lnSpc>
                <a:spcPct val="80000"/>
              </a:lnSpc>
              <a:buNone/>
              <a:defRPr/>
            </a:pPr>
            <a:r>
              <a:rPr lang="hr-HR" sz="2000" dirty="0">
                <a:hlinkClick r:id="rId2"/>
              </a:rPr>
              <a:t>http://www.haop.hr/</a:t>
            </a:r>
            <a:endParaRPr lang="hr-HR" sz="2000" dirty="0"/>
          </a:p>
        </p:txBody>
      </p:sp>
    </p:spTree>
    <p:extLst>
      <p:ext uri="{BB962C8B-B14F-4D97-AF65-F5344CB8AC3E}">
        <p14:creationId xmlns:p14="http://schemas.microsoft.com/office/powerpoint/2010/main" val="34356054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ctrTitle"/>
          </p:nvPr>
        </p:nvSpPr>
        <p:spPr/>
        <p:txBody>
          <a:bodyPr rtlCol="0">
            <a:normAutofit/>
          </a:bodyPr>
          <a:lstStyle/>
          <a:p>
            <a:pPr>
              <a:defRPr/>
            </a:pPr>
            <a:endParaRPr lang="hr-HR" sz="4400" b="1" dirty="0">
              <a:solidFill>
                <a:schemeClr val="accent1">
                  <a:lumMod val="75000"/>
                </a:schemeClr>
              </a:solidFill>
            </a:endParaRPr>
          </a:p>
        </p:txBody>
      </p:sp>
      <p:sp>
        <p:nvSpPr>
          <p:cNvPr id="49155" name="Podnaslov 1"/>
          <p:cNvSpPr>
            <a:spLocks noGrp="1"/>
          </p:cNvSpPr>
          <p:nvPr>
            <p:ph type="subTitle" idx="1"/>
          </p:nvPr>
        </p:nvSpPr>
        <p:spPr/>
        <p:txBody>
          <a:bodyPr/>
          <a:lstStyle/>
          <a:p>
            <a:pPr eaLnBrk="1" hangingPunct="1"/>
            <a:r>
              <a:rPr lang="hr-HR" altLang="sr-Latn-RS" sz="4000" b="1">
                <a:solidFill>
                  <a:srgbClr val="C00000"/>
                </a:solidFill>
              </a:rPr>
              <a:t>OSTALE USLUGE U TURIZMU</a:t>
            </a:r>
          </a:p>
        </p:txBody>
      </p:sp>
    </p:spTree>
    <p:extLst>
      <p:ext uri="{BB962C8B-B14F-4D97-AF65-F5344CB8AC3E}">
        <p14:creationId xmlns:p14="http://schemas.microsoft.com/office/powerpoint/2010/main" val="10582619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81200" y="457201"/>
            <a:ext cx="8229600" cy="739775"/>
          </a:xfrm>
        </p:spPr>
        <p:txBody>
          <a:bodyPr rtlCol="0">
            <a:normAutofit/>
          </a:bodyPr>
          <a:lstStyle/>
          <a:p>
            <a:pPr>
              <a:defRPr/>
            </a:pPr>
            <a:r>
              <a:rPr lang="hr-HR" altLang="sr-Latn-RS" sz="3600" b="1" dirty="0">
                <a:solidFill>
                  <a:schemeClr val="accent1">
                    <a:lumMod val="75000"/>
                  </a:schemeClr>
                </a:solidFill>
              </a:rPr>
              <a:t>USLUGE TURISTIČKOG VODIČA</a:t>
            </a:r>
            <a:endParaRPr lang="hr-HR" altLang="sr-Latn-RS" sz="3600" dirty="0">
              <a:solidFill>
                <a:schemeClr val="accent1">
                  <a:lumMod val="75000"/>
                </a:schemeClr>
              </a:solidFill>
            </a:endParaRPr>
          </a:p>
        </p:txBody>
      </p:sp>
      <p:sp>
        <p:nvSpPr>
          <p:cNvPr id="3" name="Content Placeholder 2"/>
          <p:cNvSpPr>
            <a:spLocks noGrp="1"/>
          </p:cNvSpPr>
          <p:nvPr>
            <p:ph idx="1"/>
          </p:nvPr>
        </p:nvSpPr>
        <p:spPr>
          <a:xfrm>
            <a:off x="2208214" y="1557338"/>
            <a:ext cx="7559675" cy="4392612"/>
          </a:xfrm>
        </p:spPr>
        <p:txBody>
          <a:bodyPr rtlCol="0">
            <a:normAutofit/>
          </a:bodyPr>
          <a:lstStyle/>
          <a:p>
            <a:pPr>
              <a:defRPr/>
            </a:pPr>
            <a:r>
              <a:rPr lang="hr-HR" sz="2000" dirty="0">
                <a:solidFill>
                  <a:schemeClr val="accent1">
                    <a:lumMod val="75000"/>
                  </a:schemeClr>
                </a:solidFill>
              </a:rPr>
              <a:t>Turistički vodič je osoba koja pruža turistima usluge pokazivanja i stručnog tumačenja prirodnih ljepota i vrijednosti, kulturno-povijesnih spomenika, umjetničkih djela, etnografskih i drugih znamenitosti, povijesnih događaja, ličnosti, legendi o tim događajima i ličnostima, gospodarskih i političkih tijekova i zbivanja </a:t>
            </a:r>
            <a:r>
              <a:rPr lang="hr-HR" sz="2000" dirty="0"/>
              <a:t>(čl.69.st.1. ZPUT)</a:t>
            </a:r>
          </a:p>
          <a:p>
            <a:pPr>
              <a:defRPr/>
            </a:pPr>
            <a:r>
              <a:rPr lang="hr-HR" sz="2000" dirty="0"/>
              <a:t>Mora imati položen stručni ispit (posebni pravilnik) koji se sastoji od </a:t>
            </a:r>
          </a:p>
          <a:p>
            <a:pPr lvl="1">
              <a:defRPr/>
            </a:pPr>
            <a:r>
              <a:rPr lang="hr-HR" sz="2000" dirty="0"/>
              <a:t>Općeg dijela - može voditi na cijelom području RH osim na zaštićenim lokalitetima</a:t>
            </a:r>
          </a:p>
          <a:p>
            <a:pPr lvl="1">
              <a:defRPr/>
            </a:pPr>
            <a:r>
              <a:rPr lang="hr-HR" sz="2000" dirty="0"/>
              <a:t>Posebnog dijela za zaštićene cjeline (lokalitete) po županijama </a:t>
            </a:r>
          </a:p>
          <a:p>
            <a:pPr>
              <a:defRPr/>
            </a:pPr>
            <a:r>
              <a:rPr lang="hr-HR" sz="2000" dirty="0"/>
              <a:t>Dužan je prilikom pružanja usluga nositi na vidljivom mjestu iskaznicu turističkog vodiča kojom se utvrđuje njegovo svojstvo </a:t>
            </a:r>
          </a:p>
        </p:txBody>
      </p:sp>
    </p:spTree>
    <p:extLst>
      <p:ext uri="{BB962C8B-B14F-4D97-AF65-F5344CB8AC3E}">
        <p14:creationId xmlns:p14="http://schemas.microsoft.com/office/powerpoint/2010/main" val="18653654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19288" y="765175"/>
            <a:ext cx="8229600" cy="1150938"/>
          </a:xfrm>
        </p:spPr>
        <p:txBody>
          <a:bodyPr rtlCol="0">
            <a:normAutofit/>
          </a:bodyPr>
          <a:lstStyle/>
          <a:p>
            <a:pPr>
              <a:defRPr/>
            </a:pPr>
            <a:r>
              <a:rPr lang="hr-HR" altLang="sr-Latn-RS" sz="3200" b="1" dirty="0">
                <a:solidFill>
                  <a:schemeClr val="accent1">
                    <a:lumMod val="75000"/>
                  </a:schemeClr>
                </a:solidFill>
              </a:rPr>
              <a:t>USLUGE: VODITELJA PUTOVANJA, TURISTIČKOG ANIMATORA I TURISTIČKOG PREDSTAVNIKA</a:t>
            </a:r>
            <a:endParaRPr lang="hr-HR" altLang="sr-Latn-RS" dirty="0" smtClean="0"/>
          </a:p>
        </p:txBody>
      </p:sp>
      <p:sp>
        <p:nvSpPr>
          <p:cNvPr id="3" name="Content Placeholder 2"/>
          <p:cNvSpPr>
            <a:spLocks noGrp="1"/>
          </p:cNvSpPr>
          <p:nvPr>
            <p:ph idx="1"/>
          </p:nvPr>
        </p:nvSpPr>
        <p:spPr>
          <a:xfrm>
            <a:off x="2063750" y="1916114"/>
            <a:ext cx="7920038" cy="4681537"/>
          </a:xfrm>
        </p:spPr>
        <p:txBody>
          <a:bodyPr rtlCol="0">
            <a:normAutofit fontScale="92500" lnSpcReduction="20000"/>
          </a:bodyPr>
          <a:lstStyle/>
          <a:p>
            <a:pPr>
              <a:buNone/>
              <a:defRPr/>
            </a:pPr>
            <a:r>
              <a:rPr lang="hr-HR" sz="2000" b="1" dirty="0">
                <a:solidFill>
                  <a:schemeClr val="accent1">
                    <a:lumMod val="75000"/>
                  </a:schemeClr>
                </a:solidFill>
              </a:rPr>
              <a:t>Voditelj putovanja </a:t>
            </a:r>
            <a:r>
              <a:rPr lang="hr-HR" sz="2000" dirty="0"/>
              <a:t>(prije pratitelj) </a:t>
            </a:r>
          </a:p>
          <a:p>
            <a:pPr>
              <a:defRPr/>
            </a:pPr>
            <a:r>
              <a:rPr lang="hr-HR" sz="2000" dirty="0"/>
              <a:t>osoba koja obavlja operativno-tehničke poslove u vođenju i praćenju turista tijekom putovanja </a:t>
            </a:r>
          </a:p>
          <a:p>
            <a:pPr>
              <a:defRPr/>
            </a:pPr>
            <a:r>
              <a:rPr lang="hr-HR" sz="2000" dirty="0"/>
              <a:t>mora </a:t>
            </a:r>
          </a:p>
          <a:p>
            <a:pPr lvl="1">
              <a:defRPr/>
            </a:pPr>
            <a:r>
              <a:rPr lang="hr-HR" sz="2000" dirty="0"/>
              <a:t>imati završenu srednju školu</a:t>
            </a:r>
          </a:p>
          <a:p>
            <a:pPr lvl="1">
              <a:defRPr/>
            </a:pPr>
            <a:r>
              <a:rPr lang="hr-HR" sz="2000" dirty="0"/>
              <a:t>prilikom pružanja usluga na vidljivom mjestu nositi oznaku s naznakom »voditelj putovanja« i svojim imenom i prezimenom</a:t>
            </a:r>
          </a:p>
          <a:p>
            <a:pPr lvl="1">
              <a:defRPr/>
            </a:pPr>
            <a:r>
              <a:rPr lang="hr-HR" sz="2000" dirty="0"/>
              <a:t>državljanstvo RH, EGP ili ŠK</a:t>
            </a:r>
          </a:p>
          <a:p>
            <a:pPr>
              <a:defRPr/>
            </a:pPr>
            <a:r>
              <a:rPr lang="hr-HR" sz="2000" dirty="0"/>
              <a:t>ako se za učenike ili studente organizira izlet ili terenska nastava, voditeljem putovanja smatra se i učitelj i/ili nastavnik i/ili zaposlenik visokog učilišta i/ili drugi odgojno-obrazovni radnik kojeg odredi odgojno-obrazovna ustanova odnosno visoko učilište</a:t>
            </a:r>
          </a:p>
          <a:p>
            <a:pPr marL="0" indent="0">
              <a:buNone/>
              <a:defRPr/>
            </a:pPr>
            <a:r>
              <a:rPr lang="hr-HR" sz="2000" b="1" dirty="0">
                <a:solidFill>
                  <a:schemeClr val="accent1">
                    <a:lumMod val="75000"/>
                  </a:schemeClr>
                </a:solidFill>
              </a:rPr>
              <a:t>Turistički animator</a:t>
            </a:r>
          </a:p>
          <a:p>
            <a:pPr>
              <a:defRPr/>
            </a:pPr>
            <a:r>
              <a:rPr lang="hr-HR" sz="2000" dirty="0"/>
              <a:t>osoba koja osmišljava i izvodi programe provođenja slobodnog vremena turista, a koji se odnose na rekreativne i zabavne sadržaje</a:t>
            </a:r>
          </a:p>
          <a:p>
            <a:pPr>
              <a:defRPr/>
            </a:pPr>
            <a:r>
              <a:rPr lang="hr-HR" sz="2000" dirty="0"/>
              <a:t>obično ih educira hotelijer ili turistička agencija koja ih angažira u destinaciji u kojoj je angažirala hotelske kapacitete</a:t>
            </a:r>
          </a:p>
        </p:txBody>
      </p:sp>
    </p:spTree>
    <p:extLst>
      <p:ext uri="{BB962C8B-B14F-4D97-AF65-F5344CB8AC3E}">
        <p14:creationId xmlns:p14="http://schemas.microsoft.com/office/powerpoint/2010/main" val="28834994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81200" y="457201"/>
            <a:ext cx="8229600" cy="739775"/>
          </a:xfrm>
        </p:spPr>
        <p:txBody>
          <a:bodyPr/>
          <a:lstStyle/>
          <a:p>
            <a:pPr eaLnBrk="1" hangingPunct="1"/>
            <a:r>
              <a:rPr lang="hr-HR" altLang="sr-Latn-RS" smtClean="0"/>
              <a:t>...</a:t>
            </a:r>
          </a:p>
        </p:txBody>
      </p:sp>
      <p:sp>
        <p:nvSpPr>
          <p:cNvPr id="3" name="Content Placeholder 2"/>
          <p:cNvSpPr>
            <a:spLocks noGrp="1"/>
          </p:cNvSpPr>
          <p:nvPr>
            <p:ph idx="1"/>
          </p:nvPr>
        </p:nvSpPr>
        <p:spPr>
          <a:xfrm>
            <a:off x="1981200" y="1196976"/>
            <a:ext cx="8229600" cy="5472113"/>
          </a:xfrm>
        </p:spPr>
        <p:txBody>
          <a:bodyPr rtlCol="0">
            <a:normAutofit/>
          </a:bodyPr>
          <a:lstStyle/>
          <a:p>
            <a:pPr>
              <a:buNone/>
              <a:defRPr/>
            </a:pPr>
            <a:r>
              <a:rPr lang="hr-HR" sz="2000" b="1" dirty="0">
                <a:solidFill>
                  <a:schemeClr val="accent1">
                    <a:lumMod val="75000"/>
                  </a:schemeClr>
                </a:solidFill>
              </a:rPr>
              <a:t>Turistički predstavnik </a:t>
            </a:r>
            <a:r>
              <a:rPr lang="hr-HR" sz="2000" dirty="0"/>
              <a:t>(prije turistički zastupnik)</a:t>
            </a:r>
          </a:p>
          <a:p>
            <a:pPr>
              <a:defRPr/>
            </a:pPr>
            <a:r>
              <a:rPr lang="hr-HR" sz="2000" dirty="0"/>
              <a:t>osoba koja u odredištima putovanja predstavlja turističku agenciju koja organizira putovanje (paket-aranžman) pred davateljima usluga i klijentima</a:t>
            </a:r>
          </a:p>
          <a:p>
            <a:pPr>
              <a:defRPr/>
            </a:pPr>
            <a:r>
              <a:rPr lang="hr-HR" sz="2000" dirty="0"/>
              <a:t>poslovi</a:t>
            </a:r>
          </a:p>
          <a:p>
            <a:pPr lvl="1">
              <a:buNone/>
              <a:defRPr/>
            </a:pPr>
            <a:r>
              <a:rPr lang="hr-HR" sz="1600" dirty="0"/>
              <a:t>1</a:t>
            </a:r>
            <a:r>
              <a:rPr lang="hr-HR" sz="2000" dirty="0"/>
              <a:t>. štititi interese i prava putnika i organizatora putovanja kod davatelja usluga</a:t>
            </a:r>
          </a:p>
          <a:p>
            <a:pPr lvl="1">
              <a:buNone/>
              <a:defRPr/>
            </a:pPr>
            <a:r>
              <a:rPr lang="hr-HR" sz="2000" dirty="0"/>
              <a:t>2. pružati obavijesti i upute putnicima kod izvršenja programa putovanja i dodatnih usluga</a:t>
            </a:r>
          </a:p>
          <a:p>
            <a:pPr lvl="1">
              <a:buNone/>
              <a:defRPr/>
            </a:pPr>
            <a:r>
              <a:rPr lang="hr-HR" sz="2000" dirty="0"/>
              <a:t>3. u ime i za račun organizatora putovanja za korisnike paket-aranžmana pribavljati dodatne usluge (izleti, kulturne i športske priredbe i slično) predviđene utvrđenim programom putovanja, a prema dobivenim ovlaštenjima</a:t>
            </a:r>
          </a:p>
          <a:p>
            <a:pPr lvl="1">
              <a:buNone/>
              <a:defRPr/>
            </a:pPr>
            <a:r>
              <a:rPr lang="hr-HR" sz="2000" dirty="0"/>
              <a:t>4. obavljati i druge poslove potrebne za zaštitu interesa putnika i organizatora putovanja</a:t>
            </a:r>
          </a:p>
          <a:p>
            <a:pPr>
              <a:buNone/>
              <a:defRPr/>
            </a:pPr>
            <a:endParaRPr lang="hr-HR" dirty="0"/>
          </a:p>
        </p:txBody>
      </p:sp>
    </p:spTree>
    <p:extLst>
      <p:ext uri="{BB962C8B-B14F-4D97-AF65-F5344CB8AC3E}">
        <p14:creationId xmlns:p14="http://schemas.microsoft.com/office/powerpoint/2010/main" val="1199360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19288" y="620713"/>
            <a:ext cx="8229600" cy="1027112"/>
          </a:xfrm>
        </p:spPr>
        <p:txBody>
          <a:bodyPr rtlCol="0">
            <a:normAutofit fontScale="90000"/>
          </a:bodyPr>
          <a:lstStyle/>
          <a:p>
            <a:pPr algn="ctr">
              <a:defRPr/>
            </a:pPr>
            <a:r>
              <a:rPr lang="hr-HR" altLang="sr-Latn-RS" sz="3600" b="1" dirty="0">
                <a:solidFill>
                  <a:schemeClr val="accent1">
                    <a:lumMod val="75000"/>
                  </a:schemeClr>
                </a:solidFill>
              </a:rPr>
              <a:t>IZNAJMLJIVANJE OPREME ZA ŠPORT I REKREACIJU</a:t>
            </a:r>
            <a:endParaRPr lang="hr-HR" altLang="sr-Latn-RS" dirty="0" smtClean="0">
              <a:solidFill>
                <a:schemeClr val="accent1">
                  <a:lumMod val="75000"/>
                </a:schemeClr>
              </a:solidFill>
            </a:endParaRPr>
          </a:p>
        </p:txBody>
      </p:sp>
      <p:sp>
        <p:nvSpPr>
          <p:cNvPr id="53251" name="Content Placeholder 2"/>
          <p:cNvSpPr>
            <a:spLocks noGrp="1"/>
          </p:cNvSpPr>
          <p:nvPr>
            <p:ph idx="1"/>
          </p:nvPr>
        </p:nvSpPr>
        <p:spPr/>
        <p:txBody>
          <a:bodyPr/>
          <a:lstStyle/>
          <a:p>
            <a:pPr eaLnBrk="1" hangingPunct="1"/>
            <a:r>
              <a:rPr lang="hr-HR" altLang="sr-Latn-RS" sz="2000"/>
              <a:t>iznajmljivanje sandolina, dasaka za jedrenje, bicikla na vodi, suncobrana, ležaljki i slično.</a:t>
            </a:r>
          </a:p>
          <a:p>
            <a:pPr eaLnBrk="1" hangingPunct="1"/>
            <a:r>
              <a:rPr lang="hr-HR" altLang="sr-Latn-RS" sz="2000"/>
              <a:t>pružatelji usluga: poduzetnici, javne ustanove, subjekti koji mogu pružati usluge u seoskom turizmu</a:t>
            </a:r>
          </a:p>
          <a:p>
            <a:pPr eaLnBrk="1" hangingPunct="1"/>
            <a:r>
              <a:rPr lang="hr-HR" altLang="sr-Latn-RS" sz="2000"/>
              <a:t>pružatelj usluga dužan je korisnike usluga osigurati od posljedica nesretnog slučaja, sklapanjem ugovora s osiguravateljem u Republici Hrvatskoj ili državi ugovornici Europskog gospodarskog prostora i Švicarske Konfederacije</a:t>
            </a:r>
          </a:p>
        </p:txBody>
      </p:sp>
    </p:spTree>
    <p:extLst>
      <p:ext uri="{BB962C8B-B14F-4D97-AF65-F5344CB8AC3E}">
        <p14:creationId xmlns:p14="http://schemas.microsoft.com/office/powerpoint/2010/main" val="40909770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1"/>
            <a:ext cx="8229600" cy="739775"/>
          </a:xfrm>
        </p:spPr>
        <p:txBody>
          <a:bodyPr rtlCol="0">
            <a:normAutofit/>
          </a:bodyPr>
          <a:lstStyle/>
          <a:p>
            <a:pPr algn="ctr">
              <a:defRPr/>
            </a:pPr>
            <a:r>
              <a:rPr lang="hr-HR" sz="3600" b="1" dirty="0">
                <a:solidFill>
                  <a:schemeClr val="accent1">
                    <a:lumMod val="75000"/>
                  </a:schemeClr>
                </a:solidFill>
                <a:ea typeface="+mn-ea"/>
                <a:cs typeface="+mn-cs"/>
              </a:rPr>
              <a:t>Rent-a-car</a:t>
            </a:r>
            <a:r>
              <a:rPr lang="hr-HR" sz="3600" dirty="0">
                <a:solidFill>
                  <a:schemeClr val="accent1">
                    <a:lumMod val="75000"/>
                  </a:schemeClr>
                </a:solidFill>
                <a:ea typeface="+mn-ea"/>
                <a:cs typeface="+mn-cs"/>
              </a:rPr>
              <a:t> </a:t>
            </a:r>
            <a:endParaRPr lang="hr-HR" sz="3600" dirty="0">
              <a:solidFill>
                <a:schemeClr val="accent1">
                  <a:lumMod val="75000"/>
                </a:schemeClr>
              </a:solidFill>
            </a:endParaRPr>
          </a:p>
        </p:txBody>
      </p:sp>
      <p:sp>
        <p:nvSpPr>
          <p:cNvPr id="3" name="Content Placeholder 2"/>
          <p:cNvSpPr>
            <a:spLocks noGrp="1"/>
          </p:cNvSpPr>
          <p:nvPr>
            <p:ph idx="1"/>
          </p:nvPr>
        </p:nvSpPr>
        <p:spPr>
          <a:xfrm>
            <a:off x="2063751" y="1484314"/>
            <a:ext cx="7993063" cy="4968875"/>
          </a:xfrm>
        </p:spPr>
        <p:txBody>
          <a:bodyPr rtlCol="0">
            <a:normAutofit fontScale="77500" lnSpcReduction="20000"/>
          </a:bodyPr>
          <a:lstStyle/>
          <a:p>
            <a:pPr>
              <a:defRPr/>
            </a:pPr>
            <a:r>
              <a:rPr lang="hr-HR" sz="2600" b="1" dirty="0">
                <a:solidFill>
                  <a:schemeClr val="accent1">
                    <a:lumMod val="75000"/>
                  </a:schemeClr>
                </a:solidFill>
              </a:rPr>
              <a:t>usluga iznajmljivanja osobnih vozila bez vozača koje pružaju pravne i fizičke osobe registrirane za pružanje te usluge</a:t>
            </a:r>
          </a:p>
          <a:p>
            <a:pPr>
              <a:defRPr/>
            </a:pPr>
            <a:r>
              <a:rPr lang="hr-HR" sz="2600" dirty="0"/>
              <a:t>obveze </a:t>
            </a:r>
          </a:p>
          <a:p>
            <a:pPr marL="457200" lvl="1" indent="0">
              <a:buNone/>
              <a:defRPr/>
            </a:pPr>
            <a:r>
              <a:rPr lang="hr-HR" dirty="0" smtClean="0"/>
              <a:t>1</a:t>
            </a:r>
            <a:r>
              <a:rPr lang="hr-HR" dirty="0"/>
              <a:t>. imati registriranu djelatnost najma vozila (rent-a-car)</a:t>
            </a:r>
          </a:p>
          <a:p>
            <a:pPr marL="457200" lvl="1" indent="0">
              <a:buNone/>
              <a:defRPr/>
            </a:pPr>
            <a:r>
              <a:rPr lang="hr-HR" dirty="0"/>
              <a:t>2. sva vozila registrirati i osigurati sukladno posebnim propisima kojima se regulira registracija i osiguranje, uključujući osiguranje vozača i putnika od posljedica nesretnog slučaja prilikom iznajmljivanja vozila bez vozača</a:t>
            </a:r>
            <a:endParaRPr lang="hr-HR" sz="2800" dirty="0"/>
          </a:p>
          <a:p>
            <a:pPr marL="457200" lvl="1" indent="0">
              <a:buNone/>
              <a:defRPr/>
            </a:pPr>
            <a:r>
              <a:rPr lang="hr-HR" dirty="0"/>
              <a:t>3. imati najmanje jedan poslovni prostor koji može biti: poslovnica uređena za prijam putnika, kiosk u kojem se ili iz kojeg se pružaju usluge ili poslovni prostor iz kojeg se pružaju usluge (šalter) odnosno pult ako se isti nalaze u objektima namijenjenim trgovačkim aktivnostima, u hotelima, u sajamskim prostorijama, na kolodvorima ili terminalima za javne usluge kopnenog, pomorskog ili zračnog prijevoza i slično</a:t>
            </a:r>
            <a:endParaRPr lang="hr-HR" sz="2800" dirty="0"/>
          </a:p>
          <a:p>
            <a:pPr marL="457200" lvl="1" indent="0">
              <a:buNone/>
              <a:defRPr/>
            </a:pPr>
            <a:r>
              <a:rPr lang="hr-HR" dirty="0"/>
              <a:t>4. imati osigurana parkirališna mjesta za primopredaju vozila</a:t>
            </a:r>
            <a:endParaRPr lang="hr-HR" sz="2800" dirty="0"/>
          </a:p>
          <a:p>
            <a:pPr marL="457200" lvl="1" indent="0">
              <a:buNone/>
              <a:defRPr/>
            </a:pPr>
            <a:r>
              <a:rPr lang="hr-HR" dirty="0"/>
              <a:t>5. sklopiti s putnikom ugovor o najmu vozila koji obvezno mora sadržavati podatke o pružatelju usluge i korisniku usluge, iznajmljenom vozilu, predviđenom trajanju najma i pravima i obvezama ugovornih strana</a:t>
            </a:r>
            <a:endParaRPr lang="hr-HR" sz="2800" dirty="0"/>
          </a:p>
          <a:p>
            <a:pPr marL="457200" lvl="1" indent="0">
              <a:buNone/>
              <a:defRPr/>
            </a:pPr>
            <a:r>
              <a:rPr lang="hr-HR" dirty="0"/>
              <a:t>6. upoznati putnika s općim uvjetima najma vozila te ih staviti na raspolaganje putniku u pisanom obliku na hrvatskom i/ili engleskom jeziku</a:t>
            </a:r>
            <a:endParaRPr lang="hr-HR" sz="4000" dirty="0"/>
          </a:p>
        </p:txBody>
      </p:sp>
    </p:spTree>
    <p:extLst>
      <p:ext uri="{BB962C8B-B14F-4D97-AF65-F5344CB8AC3E}">
        <p14:creationId xmlns:p14="http://schemas.microsoft.com/office/powerpoint/2010/main" val="2024745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81200" y="277813"/>
            <a:ext cx="8229600" cy="990600"/>
          </a:xfrm>
        </p:spPr>
        <p:txBody>
          <a:bodyPr/>
          <a:lstStyle/>
          <a:p>
            <a:pPr eaLnBrk="1" hangingPunct="1"/>
            <a:r>
              <a:rPr lang="hr-HR" altLang="sr-Latn-RS" sz="3600" b="1" dirty="0">
                <a:solidFill>
                  <a:schemeClr val="hlink"/>
                </a:solidFill>
              </a:rPr>
              <a:t>Seoski turizam</a:t>
            </a:r>
          </a:p>
        </p:txBody>
      </p:sp>
      <p:sp>
        <p:nvSpPr>
          <p:cNvPr id="7171" name="Rectangle 3"/>
          <p:cNvSpPr>
            <a:spLocks noGrp="1" noChangeArrowheads="1"/>
          </p:cNvSpPr>
          <p:nvPr>
            <p:ph idx="1"/>
          </p:nvPr>
        </p:nvSpPr>
        <p:spPr>
          <a:xfrm>
            <a:off x="1952626" y="1268413"/>
            <a:ext cx="8258175" cy="5491162"/>
          </a:xfrm>
        </p:spPr>
        <p:txBody>
          <a:bodyPr/>
          <a:lstStyle/>
          <a:p>
            <a:pPr eaLnBrk="1" hangingPunct="1"/>
            <a:r>
              <a:rPr lang="hr-HR" altLang="sr-Latn-RS" sz="2400" dirty="0">
                <a:solidFill>
                  <a:schemeClr val="tx2"/>
                </a:solidFill>
              </a:rPr>
              <a:t>Potražnja i ponuda za uslugama u seoskom turizmu kontinuirano raste</a:t>
            </a:r>
          </a:p>
          <a:p>
            <a:pPr eaLnBrk="1" hangingPunct="1"/>
            <a:r>
              <a:rPr lang="hr-HR" altLang="sr-Latn-RS" sz="2400" dirty="0">
                <a:solidFill>
                  <a:schemeClr val="tx2"/>
                </a:solidFill>
              </a:rPr>
              <a:t>Centralno mjesto u ponudi seoskog turizma zauzimaju turistička seljačka gospodarstva (kod nas obiteljska poljoprivredna gospodarstva)</a:t>
            </a:r>
          </a:p>
          <a:p>
            <a:pPr eaLnBrk="1" hangingPunct="1"/>
            <a:r>
              <a:rPr lang="hr-HR" altLang="sr-Latn-RS" sz="2400" dirty="0">
                <a:solidFill>
                  <a:schemeClr val="tx2"/>
                </a:solidFill>
              </a:rPr>
              <a:t>Stvaranje pravnog okvira za pružanje usluga značajna je mjera turističke politike – utjecanja na razvoj turizma u željenom smjeru </a:t>
            </a:r>
          </a:p>
          <a:p>
            <a:pPr eaLnBrk="1" hangingPunct="1"/>
            <a:r>
              <a:rPr lang="hr-HR" altLang="sr-Latn-RS" sz="2400" dirty="0">
                <a:solidFill>
                  <a:schemeClr val="tx2"/>
                </a:solidFill>
              </a:rPr>
              <a:t>Pravni okvir sadrži pravne norme kojima se utvrđuje  minimum pravila ponašanja davatelja usluga nužan za  konkurentnost cjelokupnog hrvatskog turizma</a:t>
            </a:r>
          </a:p>
          <a:p>
            <a:pPr eaLnBrk="1" hangingPunct="1"/>
            <a:r>
              <a:rPr lang="hr-HR" altLang="sr-Latn-RS" sz="2400" dirty="0">
                <a:solidFill>
                  <a:schemeClr val="tx2"/>
                </a:solidFill>
              </a:rPr>
              <a:t>Za povećanje vlastite konkurentosti na turističkom tržištu davatelji usluga trebaju korisnicima pružiti višu razinu kvalitete i zaštite od propisanog minimuma </a:t>
            </a:r>
          </a:p>
        </p:txBody>
      </p:sp>
    </p:spTree>
    <p:extLst>
      <p:ext uri="{BB962C8B-B14F-4D97-AF65-F5344CB8AC3E}">
        <p14:creationId xmlns:p14="http://schemas.microsoft.com/office/powerpoint/2010/main" val="37915991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7888" y="1709739"/>
            <a:ext cx="7886700" cy="2852737"/>
          </a:xfrm>
        </p:spPr>
        <p:txBody>
          <a:bodyPr rtlCol="0">
            <a:normAutofit/>
          </a:bodyPr>
          <a:lstStyle/>
          <a:p>
            <a:pPr algn="ctr">
              <a:defRPr/>
            </a:pPr>
            <a:r>
              <a:rPr lang="hr-HR" sz="4400" b="1" dirty="0">
                <a:solidFill>
                  <a:srgbClr val="C00000"/>
                </a:solidFill>
                <a:latin typeface="+mn-lt"/>
              </a:rPr>
              <a:t>UGOVORI U TURIZMU</a:t>
            </a:r>
            <a:br>
              <a:rPr lang="hr-HR" sz="4400" b="1" dirty="0">
                <a:solidFill>
                  <a:srgbClr val="C00000"/>
                </a:solidFill>
                <a:latin typeface="+mn-lt"/>
              </a:rPr>
            </a:br>
            <a:endParaRPr lang="hr-HR" sz="4400" b="1" dirty="0">
              <a:solidFill>
                <a:srgbClr val="C00000"/>
              </a:solidFill>
              <a:latin typeface="+mn-lt"/>
            </a:endParaRPr>
          </a:p>
        </p:txBody>
      </p:sp>
      <p:sp>
        <p:nvSpPr>
          <p:cNvPr id="55299" name="Text Placeholder 2"/>
          <p:cNvSpPr>
            <a:spLocks noGrp="1"/>
          </p:cNvSpPr>
          <p:nvPr>
            <p:ph type="body" idx="1"/>
          </p:nvPr>
        </p:nvSpPr>
        <p:spPr>
          <a:xfrm>
            <a:off x="2147888" y="4589464"/>
            <a:ext cx="7886700" cy="1500187"/>
          </a:xfrm>
        </p:spPr>
        <p:txBody>
          <a:bodyPr/>
          <a:lstStyle/>
          <a:p>
            <a:pPr eaLnBrk="1" hangingPunct="1"/>
            <a:endParaRPr lang="hr-HR" altLang="sr-Latn-RS" smtClean="0"/>
          </a:p>
        </p:txBody>
      </p:sp>
    </p:spTree>
    <p:extLst>
      <p:ext uri="{BB962C8B-B14F-4D97-AF65-F5344CB8AC3E}">
        <p14:creationId xmlns:p14="http://schemas.microsoft.com/office/powerpoint/2010/main" val="29688457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919288" y="0"/>
            <a:ext cx="8229600" cy="1143000"/>
          </a:xfrm>
        </p:spPr>
        <p:txBody>
          <a:bodyPr/>
          <a:lstStyle/>
          <a:p>
            <a:pPr eaLnBrk="1" hangingPunct="1"/>
            <a:r>
              <a:rPr lang="hr-HR" altLang="sr-Latn-RS" b="1" smtClean="0">
                <a:solidFill>
                  <a:schemeClr val="hlink"/>
                </a:solidFill>
              </a:rPr>
              <a:t>Općenito</a:t>
            </a:r>
          </a:p>
        </p:txBody>
      </p:sp>
      <p:sp>
        <p:nvSpPr>
          <p:cNvPr id="56323" name="Rectangle 3"/>
          <p:cNvSpPr>
            <a:spLocks noGrp="1" noChangeArrowheads="1"/>
          </p:cNvSpPr>
          <p:nvPr>
            <p:ph idx="1"/>
          </p:nvPr>
        </p:nvSpPr>
        <p:spPr>
          <a:xfrm>
            <a:off x="1992313" y="1196976"/>
            <a:ext cx="8229600" cy="5472113"/>
          </a:xfrm>
        </p:spPr>
        <p:txBody>
          <a:bodyPr/>
          <a:lstStyle/>
          <a:p>
            <a:pPr eaLnBrk="1" hangingPunct="1"/>
            <a:r>
              <a:rPr lang="hr-HR" altLang="sr-Latn-RS" sz="2400">
                <a:solidFill>
                  <a:schemeClr val="tx2"/>
                </a:solidFill>
                <a:cs typeface="Times New Roman" panose="02020603050405020304" pitchFamily="18" charset="0"/>
              </a:rPr>
              <a:t>Ugostiteljske i turističke usluge se pružaju na temelju sklopljenih ugovora koji su, u pravilu, neformalni (ne sklapaju se u pisanom obliku)</a:t>
            </a:r>
          </a:p>
          <a:p>
            <a:pPr eaLnBrk="1" hangingPunct="1"/>
            <a:r>
              <a:rPr lang="hr-HR" altLang="sr-Latn-RS" sz="2400">
                <a:solidFill>
                  <a:schemeClr val="tx2"/>
                </a:solidFill>
                <a:cs typeface="Times New Roman" panose="02020603050405020304" pitchFamily="18" charset="0"/>
              </a:rPr>
              <a:t>Na ugovore koje sklapaju osobe koje pružaju usluge u seoskom turizmu, odgovarajuće se primjenjuju odredbe i uzance koje uređuju ugovore između ugostitelja i gosta</a:t>
            </a:r>
          </a:p>
          <a:p>
            <a:pPr eaLnBrk="1" hangingPunct="1"/>
            <a:r>
              <a:rPr lang="hr-HR" altLang="sr-Latn-RS" sz="2400">
                <a:solidFill>
                  <a:schemeClr val="tx2"/>
                </a:solidFill>
                <a:cs typeface="Times New Roman" panose="02020603050405020304" pitchFamily="18" charset="0"/>
              </a:rPr>
              <a:t>Ugovor se smatra sklopljenim kad ugostitelj prihvati ponudu (narudžbu, rezervaciju) gosta</a:t>
            </a:r>
          </a:p>
          <a:p>
            <a:pPr lvl="1" eaLnBrk="1" hangingPunct="1"/>
            <a:r>
              <a:rPr lang="hr-HR" altLang="sr-Latn-RS" sz="2000">
                <a:solidFill>
                  <a:schemeClr val="tx2"/>
                </a:solidFill>
                <a:cs typeface="Times New Roman" panose="02020603050405020304" pitchFamily="18" charset="0"/>
              </a:rPr>
              <a:t>mora ih prihvaćati redoslijedom kako stižu i odgovoriti u roku od 3 dana</a:t>
            </a:r>
          </a:p>
          <a:p>
            <a:pPr lvl="1" eaLnBrk="1" hangingPunct="1"/>
            <a:r>
              <a:rPr lang="hr-HR" altLang="sr-Latn-RS" sz="2000">
                <a:solidFill>
                  <a:schemeClr val="tx2"/>
                </a:solidFill>
                <a:cs typeface="Times New Roman" panose="02020603050405020304" pitchFamily="18" charset="0"/>
              </a:rPr>
              <a:t>odbiti ju može samo iznimno, ako</a:t>
            </a:r>
          </a:p>
          <a:p>
            <a:pPr lvl="2" eaLnBrk="1" hangingPunct="1">
              <a:lnSpc>
                <a:spcPct val="80000"/>
              </a:lnSpc>
            </a:pPr>
            <a:r>
              <a:rPr lang="hr-HR" altLang="sr-Latn-RS" sz="1800"/>
              <a:t>je očito da gost nije u mogućnosti ili nije spreman platiti cijenu (npr. skitnica, osoba opće poznata kao loš platiša)</a:t>
            </a:r>
          </a:p>
          <a:p>
            <a:pPr lvl="2" eaLnBrk="1" hangingPunct="1">
              <a:lnSpc>
                <a:spcPct val="80000"/>
              </a:lnSpc>
            </a:pPr>
            <a:r>
              <a:rPr lang="hr-HR" altLang="sr-Latn-RS" sz="1800"/>
              <a:t>je gost u takvom stanju da ne može biti gost u objektu (npr. poznati razbijač, pod jakim utjecajem droge ili alkohola)</a:t>
            </a:r>
          </a:p>
          <a:p>
            <a:pPr lvl="2" eaLnBrk="1" hangingPunct="1">
              <a:lnSpc>
                <a:spcPct val="80000"/>
              </a:lnSpc>
            </a:pPr>
            <a:r>
              <a:rPr lang="hr-HR" altLang="sr-Latn-RS" sz="1800"/>
              <a:t>gost odbija predati identifikacijske isprave (potrebne za unošenje podataka u knjigu gostiju)</a:t>
            </a:r>
          </a:p>
          <a:p>
            <a:pPr lvl="2" eaLnBrk="1" hangingPunct="1"/>
            <a:endParaRPr lang="hr-HR" altLang="sr-Latn-RS" sz="1800">
              <a:solidFill>
                <a:schemeClr val="tx2"/>
              </a:solidFill>
              <a:cs typeface="Times New Roman" panose="02020603050405020304" pitchFamily="18" charset="0"/>
            </a:endParaRPr>
          </a:p>
          <a:p>
            <a:pPr eaLnBrk="1" hangingPunct="1">
              <a:buFont typeface="Wingdings" panose="05000000000000000000" pitchFamily="2" charset="2"/>
              <a:buNone/>
            </a:pPr>
            <a:endParaRPr lang="hr-HR" altLang="sr-Latn-RS" smtClean="0">
              <a:solidFill>
                <a:schemeClr val="tx2"/>
              </a:solidFill>
              <a:cs typeface="Times New Roman" panose="02020603050405020304" pitchFamily="18" charset="0"/>
            </a:endParaRPr>
          </a:p>
        </p:txBody>
      </p:sp>
    </p:spTree>
    <p:extLst>
      <p:ext uri="{BB962C8B-B14F-4D97-AF65-F5344CB8AC3E}">
        <p14:creationId xmlns:p14="http://schemas.microsoft.com/office/powerpoint/2010/main" val="39721222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rtlCol="0">
            <a:normAutofit/>
          </a:bodyPr>
          <a:lstStyle/>
          <a:p>
            <a:pPr>
              <a:defRPr/>
            </a:pPr>
            <a:r>
              <a:rPr lang="hr-HR" sz="3600" b="1" dirty="0">
                <a:solidFill>
                  <a:schemeClr val="tx2">
                    <a:lumMod val="75000"/>
                  </a:schemeClr>
                </a:solidFill>
              </a:rPr>
              <a:t>Obveze ugostitelja </a:t>
            </a:r>
            <a:endParaRPr lang="hr-HR" sz="3600" dirty="0"/>
          </a:p>
        </p:txBody>
      </p:sp>
      <p:sp>
        <p:nvSpPr>
          <p:cNvPr id="6147" name="Rectangle 3"/>
          <p:cNvSpPr>
            <a:spLocks noGrp="1" noChangeArrowheads="1"/>
          </p:cNvSpPr>
          <p:nvPr>
            <p:ph idx="1"/>
          </p:nvPr>
        </p:nvSpPr>
        <p:spPr/>
        <p:txBody>
          <a:bodyPr rtlCol="0">
            <a:normAutofit/>
          </a:bodyPr>
          <a:lstStyle/>
          <a:p>
            <a:pPr>
              <a:lnSpc>
                <a:spcPct val="80000"/>
              </a:lnSpc>
              <a:defRPr/>
            </a:pPr>
            <a:r>
              <a:rPr lang="hr-HR" sz="2400" dirty="0">
                <a:solidFill>
                  <a:schemeClr val="tx2"/>
                </a:solidFill>
              </a:rPr>
              <a:t>pružiti gostu ugovorene usluge </a:t>
            </a:r>
          </a:p>
          <a:p>
            <a:pPr>
              <a:lnSpc>
                <a:spcPct val="80000"/>
              </a:lnSpc>
              <a:defRPr/>
            </a:pPr>
            <a:endParaRPr lang="hr-HR" sz="2400" dirty="0">
              <a:solidFill>
                <a:schemeClr val="tx2"/>
              </a:solidFill>
            </a:endParaRPr>
          </a:p>
          <a:p>
            <a:pPr>
              <a:lnSpc>
                <a:spcPct val="80000"/>
              </a:lnSpc>
              <a:defRPr/>
            </a:pPr>
            <a:r>
              <a:rPr lang="hr-HR" sz="2400" dirty="0">
                <a:solidFill>
                  <a:schemeClr val="tx2"/>
                </a:solidFill>
              </a:rPr>
              <a:t>pružiti gostu akcesorne usluge (korištenje TV, garderobe, dječje igralište, parkiralište i sl. koje se posebno ne naplaćuju)</a:t>
            </a:r>
          </a:p>
          <a:p>
            <a:pPr>
              <a:lnSpc>
                <a:spcPct val="80000"/>
              </a:lnSpc>
              <a:defRPr/>
            </a:pPr>
            <a:endParaRPr lang="hr-HR" sz="2400" dirty="0">
              <a:solidFill>
                <a:schemeClr val="tx2"/>
              </a:solidFill>
            </a:endParaRPr>
          </a:p>
          <a:p>
            <a:pPr>
              <a:lnSpc>
                <a:spcPct val="80000"/>
              </a:lnSpc>
              <a:defRPr/>
            </a:pPr>
            <a:r>
              <a:rPr lang="hr-HR" sz="2400" dirty="0">
                <a:solidFill>
                  <a:schemeClr val="tx2"/>
                </a:solidFill>
              </a:rPr>
              <a:t>brinuti o stvarima gosta (ugostiteljska ostava)</a:t>
            </a:r>
          </a:p>
          <a:p>
            <a:pPr>
              <a:lnSpc>
                <a:spcPct val="80000"/>
              </a:lnSpc>
              <a:defRPr/>
            </a:pPr>
            <a:endParaRPr lang="hr-HR" sz="2400" dirty="0">
              <a:solidFill>
                <a:schemeClr val="tx2"/>
              </a:solidFill>
            </a:endParaRPr>
          </a:p>
          <a:p>
            <a:pPr>
              <a:lnSpc>
                <a:spcPct val="80000"/>
              </a:lnSpc>
              <a:defRPr/>
            </a:pPr>
            <a:r>
              <a:rPr lang="hr-HR" sz="2400" dirty="0">
                <a:solidFill>
                  <a:schemeClr val="tx2"/>
                </a:solidFill>
              </a:rPr>
              <a:t>brinuti o osobi gosta</a:t>
            </a:r>
          </a:p>
          <a:p>
            <a:pPr>
              <a:lnSpc>
                <a:spcPct val="80000"/>
              </a:lnSpc>
              <a:defRPr/>
            </a:pPr>
            <a:endParaRPr lang="hr-HR" sz="2400" dirty="0">
              <a:solidFill>
                <a:schemeClr val="tx2"/>
              </a:solidFill>
            </a:endParaRPr>
          </a:p>
          <a:p>
            <a:pPr>
              <a:lnSpc>
                <a:spcPct val="80000"/>
              </a:lnSpc>
              <a:defRPr/>
            </a:pPr>
            <a:r>
              <a:rPr lang="hr-HR" sz="2400" dirty="0">
                <a:solidFill>
                  <a:schemeClr val="tx2"/>
                </a:solidFill>
              </a:rPr>
              <a:t>odgovarati za štetu koju je gost pretrpio neispunjenjem, djelomičnim ispunjenjem ili neurednim ispunjenjem ugovora </a:t>
            </a:r>
          </a:p>
        </p:txBody>
      </p:sp>
    </p:spTree>
    <p:extLst>
      <p:ext uri="{BB962C8B-B14F-4D97-AF65-F5344CB8AC3E}">
        <p14:creationId xmlns:p14="http://schemas.microsoft.com/office/powerpoint/2010/main" val="34671256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hr-HR" altLang="sr-Latn-RS" sz="3600" b="1"/>
              <a:t>Odgovornost za štetu</a:t>
            </a:r>
          </a:p>
        </p:txBody>
      </p:sp>
      <p:sp>
        <p:nvSpPr>
          <p:cNvPr id="37891" name="Rectangle 3"/>
          <p:cNvSpPr>
            <a:spLocks noGrp="1" noChangeArrowheads="1"/>
          </p:cNvSpPr>
          <p:nvPr>
            <p:ph idx="1"/>
          </p:nvPr>
        </p:nvSpPr>
        <p:spPr/>
        <p:txBody>
          <a:bodyPr rtlCol="0">
            <a:normAutofit lnSpcReduction="10000"/>
          </a:bodyPr>
          <a:lstStyle/>
          <a:p>
            <a:pPr>
              <a:lnSpc>
                <a:spcPct val="80000"/>
              </a:lnSpc>
              <a:defRPr/>
            </a:pPr>
            <a:r>
              <a:rPr lang="hr-HR" sz="2000" dirty="0">
                <a:solidFill>
                  <a:schemeClr val="tx2"/>
                </a:solidFill>
                <a:cs typeface="Times New Roman" pitchFamily="18" charset="0"/>
              </a:rPr>
              <a:t>Iz sklopljenih ugovora proizlaze prava i obveze za obje ugovorne strane, a ukoliko se obveze ne izvrše, strana koja ih nije izvršila odgovara drugoj strani za štetu</a:t>
            </a:r>
          </a:p>
          <a:p>
            <a:pPr>
              <a:lnSpc>
                <a:spcPct val="80000"/>
              </a:lnSpc>
              <a:defRPr/>
            </a:pPr>
            <a:endParaRPr lang="hr-HR" sz="2000" dirty="0">
              <a:solidFill>
                <a:schemeClr val="tx2"/>
              </a:solidFill>
              <a:cs typeface="Times New Roman" pitchFamily="18" charset="0"/>
            </a:endParaRPr>
          </a:p>
          <a:p>
            <a:pPr>
              <a:lnSpc>
                <a:spcPct val="80000"/>
              </a:lnSpc>
              <a:defRPr/>
            </a:pPr>
            <a:r>
              <a:rPr lang="hr-HR" sz="2000" dirty="0">
                <a:solidFill>
                  <a:schemeClr val="tx2"/>
                </a:solidFill>
              </a:rPr>
              <a:t>Ugostitelj ne može isključiti niti ograničiti svoju odgovornost (ako šteta nastupi može dokazivati da nije za nju kriv)</a:t>
            </a:r>
          </a:p>
          <a:p>
            <a:pPr>
              <a:lnSpc>
                <a:spcPct val="80000"/>
              </a:lnSpc>
              <a:defRPr/>
            </a:pPr>
            <a:endParaRPr lang="hr-HR" sz="2000" dirty="0">
              <a:solidFill>
                <a:schemeClr val="tx2"/>
              </a:solidFill>
            </a:endParaRPr>
          </a:p>
          <a:p>
            <a:pPr>
              <a:lnSpc>
                <a:spcPct val="80000"/>
              </a:lnSpc>
              <a:defRPr/>
            </a:pPr>
            <a:r>
              <a:rPr lang="hr-HR" sz="2000" dirty="0">
                <a:solidFill>
                  <a:schemeClr val="tx2"/>
                </a:solidFill>
              </a:rPr>
              <a:t>Ugostitelj gostu odgovara i za štetu koja nastane u svezi s izvršenjem ugovora, iako je obveze izvršio</a:t>
            </a:r>
          </a:p>
          <a:p>
            <a:pPr>
              <a:lnSpc>
                <a:spcPct val="80000"/>
              </a:lnSpc>
              <a:defRPr/>
            </a:pPr>
            <a:endParaRPr lang="hr-HR" sz="2000" dirty="0">
              <a:solidFill>
                <a:schemeClr val="tx2"/>
              </a:solidFill>
            </a:endParaRPr>
          </a:p>
          <a:p>
            <a:pPr>
              <a:lnSpc>
                <a:spcPct val="80000"/>
              </a:lnSpc>
              <a:defRPr/>
            </a:pPr>
            <a:r>
              <a:rPr lang="hr-HR" sz="2000" dirty="0">
                <a:solidFill>
                  <a:schemeClr val="tx2"/>
                </a:solidFill>
              </a:rPr>
              <a:t>šteta može biti imovinska (stvarna šteta i izgubljena dobit) i neimovinska (povreda prava osobnosti)</a:t>
            </a:r>
          </a:p>
          <a:p>
            <a:pPr>
              <a:lnSpc>
                <a:spcPct val="80000"/>
              </a:lnSpc>
              <a:defRPr/>
            </a:pPr>
            <a:endParaRPr lang="hr-HR" sz="2000" dirty="0">
              <a:solidFill>
                <a:schemeClr val="tx2"/>
              </a:solidFill>
            </a:endParaRPr>
          </a:p>
          <a:p>
            <a:pPr>
              <a:lnSpc>
                <a:spcPct val="80000"/>
              </a:lnSpc>
              <a:defRPr/>
            </a:pPr>
            <a:r>
              <a:rPr lang="hr-HR" sz="2000" b="1" dirty="0">
                <a:solidFill>
                  <a:schemeClr val="hlink"/>
                </a:solidFill>
              </a:rPr>
              <a:t>odgovornost za štetu </a:t>
            </a:r>
            <a:r>
              <a:rPr lang="hr-HR" sz="2000" b="1" dirty="0">
                <a:solidFill>
                  <a:schemeClr val="hlink"/>
                </a:solidFill>
                <a:latin typeface="Arial" charset="0"/>
                <a:cs typeface="Arial" charset="0"/>
              </a:rPr>
              <a:t>≠ od prekršajne odgovornosti iz ZUD i ZPUT           istom aktivnošću može se počiniti prekršaj i prouzročiti šteta = obveza plaćanja i jednog i drugog</a:t>
            </a:r>
          </a:p>
          <a:p>
            <a:pPr>
              <a:lnSpc>
                <a:spcPct val="80000"/>
              </a:lnSpc>
              <a:defRPr/>
            </a:pPr>
            <a:endParaRPr lang="hr-HR" dirty="0" smtClean="0">
              <a:solidFill>
                <a:schemeClr val="tx2"/>
              </a:solidFill>
            </a:endParaRPr>
          </a:p>
        </p:txBody>
      </p:sp>
    </p:spTree>
    <p:extLst>
      <p:ext uri="{BB962C8B-B14F-4D97-AF65-F5344CB8AC3E}">
        <p14:creationId xmlns:p14="http://schemas.microsoft.com/office/powerpoint/2010/main" val="42493921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hr-HR" sz="3600" b="1" dirty="0">
                <a:solidFill>
                  <a:schemeClr val="tx2">
                    <a:lumMod val="90000"/>
                  </a:schemeClr>
                </a:solidFill>
              </a:rPr>
              <a:t>Obveze gosta</a:t>
            </a:r>
          </a:p>
        </p:txBody>
      </p:sp>
      <p:sp>
        <p:nvSpPr>
          <p:cNvPr id="59395" name="Content Placeholder 2"/>
          <p:cNvSpPr>
            <a:spLocks noGrp="1"/>
          </p:cNvSpPr>
          <p:nvPr>
            <p:ph idx="1"/>
          </p:nvPr>
        </p:nvSpPr>
        <p:spPr/>
        <p:txBody>
          <a:bodyPr/>
          <a:lstStyle/>
          <a:p>
            <a:pPr eaLnBrk="1" hangingPunct="1">
              <a:lnSpc>
                <a:spcPct val="80000"/>
              </a:lnSpc>
            </a:pPr>
            <a:r>
              <a:rPr lang="hr-HR" altLang="sr-Latn-RS" sz="2400"/>
              <a:t>uredno se prijaviti osobi za prijam gostiju</a:t>
            </a:r>
          </a:p>
          <a:p>
            <a:pPr eaLnBrk="1" hangingPunct="1">
              <a:lnSpc>
                <a:spcPct val="80000"/>
              </a:lnSpc>
            </a:pPr>
            <a:r>
              <a:rPr lang="hr-HR" altLang="sr-Latn-RS" sz="2400"/>
              <a:t>preuzeti i predati sobu</a:t>
            </a:r>
          </a:p>
          <a:p>
            <a:pPr eaLnBrk="1" hangingPunct="1">
              <a:lnSpc>
                <a:spcPct val="80000"/>
              </a:lnSpc>
            </a:pPr>
            <a:r>
              <a:rPr lang="hr-HR" altLang="sr-Latn-RS" sz="2400"/>
              <a:t>prostorije i akcesorne usluge koristiti svrhovito, u skladu s kućnim redom, poslovnim običajima i uzancama</a:t>
            </a:r>
          </a:p>
          <a:p>
            <a:pPr eaLnBrk="1" hangingPunct="1">
              <a:lnSpc>
                <a:spcPct val="80000"/>
              </a:lnSpc>
            </a:pPr>
            <a:r>
              <a:rPr lang="hr-HR" altLang="sr-Latn-RS" sz="2400"/>
              <a:t>poštivati druge goste</a:t>
            </a:r>
          </a:p>
          <a:p>
            <a:pPr eaLnBrk="1" hangingPunct="1">
              <a:lnSpc>
                <a:spcPct val="80000"/>
              </a:lnSpc>
            </a:pPr>
            <a:r>
              <a:rPr lang="hr-HR" altLang="sr-Latn-RS" sz="2400"/>
              <a:t>platiti cijenu usluga - u cijenu su uračunati uporaba bazena, plaže i dječjih igrališta, a korištenje ostalih akcesornih usluga ugostitelj može posebno naplatiti</a:t>
            </a:r>
          </a:p>
          <a:p>
            <a:pPr eaLnBrk="1" hangingPunct="1">
              <a:buFont typeface="Wingdings" panose="05000000000000000000" pitchFamily="2" charset="2"/>
              <a:buNone/>
            </a:pPr>
            <a:endParaRPr lang="hr-HR" altLang="sr-Latn-RS" smtClean="0"/>
          </a:p>
        </p:txBody>
      </p:sp>
    </p:spTree>
    <p:extLst>
      <p:ext uri="{BB962C8B-B14F-4D97-AF65-F5344CB8AC3E}">
        <p14:creationId xmlns:p14="http://schemas.microsoft.com/office/powerpoint/2010/main" val="27946603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6"/>
            <a:ext cx="7886700" cy="542925"/>
          </a:xfrm>
        </p:spPr>
        <p:txBody>
          <a:bodyPr rtlCol="0">
            <a:normAutofit fontScale="90000"/>
          </a:bodyPr>
          <a:lstStyle/>
          <a:p>
            <a:pPr>
              <a:defRPr/>
            </a:pPr>
            <a:r>
              <a:rPr lang="hr-HR" sz="3600" b="1" dirty="0">
                <a:solidFill>
                  <a:schemeClr val="tx2">
                    <a:lumMod val="75000"/>
                  </a:schemeClr>
                </a:solidFill>
              </a:rPr>
              <a:t>Prestanak ugovora</a:t>
            </a:r>
            <a:endParaRPr lang="hr-HR" dirty="0"/>
          </a:p>
        </p:txBody>
      </p:sp>
      <p:sp>
        <p:nvSpPr>
          <p:cNvPr id="60419" name="Content Placeholder 2"/>
          <p:cNvSpPr>
            <a:spLocks noGrp="1"/>
          </p:cNvSpPr>
          <p:nvPr>
            <p:ph idx="1"/>
          </p:nvPr>
        </p:nvSpPr>
        <p:spPr>
          <a:xfrm>
            <a:off x="1992313" y="1125539"/>
            <a:ext cx="8229600" cy="5616575"/>
          </a:xfrm>
        </p:spPr>
        <p:txBody>
          <a:bodyPr/>
          <a:lstStyle/>
          <a:p>
            <a:pPr eaLnBrk="1" hangingPunct="1">
              <a:lnSpc>
                <a:spcPct val="80000"/>
              </a:lnSpc>
            </a:pPr>
            <a:r>
              <a:rPr lang="hr-HR" altLang="sr-Latn-RS" sz="2400">
                <a:solidFill>
                  <a:schemeClr val="tx2"/>
                </a:solidFill>
              </a:rPr>
              <a:t>ispunjenje – sve je izvršeno točno onako kako je ugovoreno (mjesto, vrijeme, način....)</a:t>
            </a:r>
          </a:p>
          <a:p>
            <a:pPr eaLnBrk="1" hangingPunct="1">
              <a:lnSpc>
                <a:spcPct val="80000"/>
              </a:lnSpc>
            </a:pPr>
            <a:r>
              <a:rPr lang="hr-HR" altLang="sr-Latn-RS" sz="2400"/>
              <a:t>ugovore </a:t>
            </a:r>
            <a:r>
              <a:rPr lang="hr-HR" altLang="sr-Latn-RS" sz="2400">
                <a:solidFill>
                  <a:schemeClr val="hlink"/>
                </a:solidFill>
              </a:rPr>
              <a:t>na neodređeno</a:t>
            </a:r>
            <a:r>
              <a:rPr lang="hr-HR" altLang="sr-Latn-RS" sz="2400"/>
              <a:t> vrijeme svaka strana može </a:t>
            </a:r>
            <a:r>
              <a:rPr lang="hr-HR" altLang="sr-Latn-RS" sz="2400">
                <a:solidFill>
                  <a:schemeClr val="hlink"/>
                </a:solidFill>
              </a:rPr>
              <a:t>otkazati</a:t>
            </a:r>
            <a:r>
              <a:rPr lang="hr-HR" altLang="sr-Latn-RS" sz="2400"/>
              <a:t> do podneva</a:t>
            </a:r>
          </a:p>
          <a:p>
            <a:pPr eaLnBrk="1" hangingPunct="1">
              <a:lnSpc>
                <a:spcPct val="80000"/>
              </a:lnSpc>
            </a:pPr>
            <a:r>
              <a:rPr lang="hr-HR" altLang="sr-Latn-RS" sz="2400">
                <a:solidFill>
                  <a:schemeClr val="hlink"/>
                </a:solidFill>
              </a:rPr>
              <a:t>ugovori na određeno vrijeme - istekom vremena</a:t>
            </a:r>
            <a:r>
              <a:rPr lang="hr-HR" altLang="sr-Latn-RS" sz="2400"/>
              <a:t> na koje su zaključeni</a:t>
            </a:r>
          </a:p>
          <a:p>
            <a:pPr eaLnBrk="1" hangingPunct="1">
              <a:lnSpc>
                <a:spcPct val="80000"/>
              </a:lnSpc>
            </a:pPr>
            <a:r>
              <a:rPr lang="hr-HR" altLang="sr-Latn-RS" sz="2400">
                <a:solidFill>
                  <a:schemeClr val="hlink"/>
                </a:solidFill>
              </a:rPr>
              <a:t>jednostrani raskid bez obveze naknade štete</a:t>
            </a:r>
          </a:p>
          <a:p>
            <a:pPr lvl="1" eaLnBrk="1" hangingPunct="1">
              <a:lnSpc>
                <a:spcPct val="80000"/>
              </a:lnSpc>
            </a:pPr>
            <a:r>
              <a:rPr lang="hr-HR" altLang="sr-Latn-RS" sz="2000">
                <a:solidFill>
                  <a:schemeClr val="hlink"/>
                </a:solidFill>
              </a:rPr>
              <a:t>gost</a:t>
            </a:r>
          </a:p>
          <a:p>
            <a:pPr lvl="2" eaLnBrk="1" hangingPunct="1">
              <a:lnSpc>
                <a:spcPct val="80000"/>
              </a:lnSpc>
            </a:pPr>
            <a:r>
              <a:rPr lang="hr-HR" altLang="sr-Latn-RS" sz="1800"/>
              <a:t>pravodobnom jednostranom izjavom volje – bez posebnog razloga (</a:t>
            </a:r>
            <a:r>
              <a:rPr lang="hr-HR" altLang="sr-Latn-RS" sz="1800">
                <a:solidFill>
                  <a:schemeClr val="tx2"/>
                </a:solidFill>
              </a:rPr>
              <a:t>treba ugovoriti rokove za pravodoban otkaz ili se primjenjuju rokovi iz Uzanci)</a:t>
            </a:r>
            <a:endParaRPr lang="hr-HR" altLang="sr-Latn-RS" sz="1800"/>
          </a:p>
          <a:p>
            <a:pPr lvl="2" eaLnBrk="1" hangingPunct="1">
              <a:lnSpc>
                <a:spcPct val="80000"/>
              </a:lnSpc>
            </a:pPr>
            <a:r>
              <a:rPr lang="hr-HR" altLang="sr-Latn-RS" sz="1800"/>
              <a:t>ako ugostitelj ne ispunjava svoje obveze</a:t>
            </a:r>
          </a:p>
          <a:p>
            <a:pPr lvl="2" eaLnBrk="1" hangingPunct="1">
              <a:lnSpc>
                <a:spcPct val="80000"/>
              </a:lnSpc>
            </a:pPr>
            <a:r>
              <a:rPr lang="hr-HR" altLang="sr-Latn-RS" sz="1800"/>
              <a:t>u slučaju promijenjenih okolnosti (bolest) uz obrazloženje</a:t>
            </a:r>
          </a:p>
          <a:p>
            <a:pPr lvl="1" eaLnBrk="1" hangingPunct="1">
              <a:lnSpc>
                <a:spcPct val="80000"/>
              </a:lnSpc>
            </a:pPr>
            <a:r>
              <a:rPr lang="hr-HR" altLang="sr-Latn-RS" sz="2000"/>
              <a:t> </a:t>
            </a:r>
            <a:r>
              <a:rPr lang="hr-HR" altLang="sr-Latn-RS" sz="2000">
                <a:solidFill>
                  <a:schemeClr val="hlink"/>
                </a:solidFill>
              </a:rPr>
              <a:t>ugostitelj – dopušten samo iznimno</a:t>
            </a:r>
          </a:p>
          <a:p>
            <a:pPr lvl="2" eaLnBrk="1" hangingPunct="1">
              <a:lnSpc>
                <a:spcPct val="80000"/>
              </a:lnSpc>
            </a:pPr>
            <a:r>
              <a:rPr lang="hr-HR" altLang="sr-Latn-RS" sz="1800"/>
              <a:t>gostu koji grubo krši kućni red, uzance ili svojim  ponašanjem ometa boravak drugih</a:t>
            </a:r>
          </a:p>
          <a:p>
            <a:pPr lvl="2" eaLnBrk="1" hangingPunct="1">
              <a:lnSpc>
                <a:spcPct val="80000"/>
              </a:lnSpc>
            </a:pPr>
            <a:r>
              <a:rPr lang="hr-HR" altLang="sr-Latn-RS" sz="1800"/>
              <a:t>gostu koji ne plati račun za pružene usluge nakon 7 dana boravka</a:t>
            </a:r>
          </a:p>
          <a:p>
            <a:pPr lvl="2" eaLnBrk="1" hangingPunct="1">
              <a:lnSpc>
                <a:spcPct val="80000"/>
              </a:lnSpc>
            </a:pPr>
            <a:r>
              <a:rPr lang="hr-HR" altLang="sr-Latn-RS" sz="1800"/>
              <a:t>gostu koji se razboli od infektivne bolesti opasne za druge goste</a:t>
            </a:r>
            <a:r>
              <a:rPr lang="hr-HR" altLang="sr-Latn-RS" smtClean="0"/>
              <a:t> </a:t>
            </a:r>
          </a:p>
        </p:txBody>
      </p:sp>
    </p:spTree>
    <p:extLst>
      <p:ext uri="{BB962C8B-B14F-4D97-AF65-F5344CB8AC3E}">
        <p14:creationId xmlns:p14="http://schemas.microsoft.com/office/powerpoint/2010/main" val="9046154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slov 1"/>
          <p:cNvSpPr>
            <a:spLocks noGrp="1"/>
          </p:cNvSpPr>
          <p:nvPr>
            <p:ph type="title"/>
          </p:nvPr>
        </p:nvSpPr>
        <p:spPr/>
        <p:txBody>
          <a:bodyPr/>
          <a:lstStyle/>
          <a:p>
            <a:pPr eaLnBrk="1" hangingPunct="1"/>
            <a:endParaRPr lang="hr-HR" altLang="sr-Latn-RS" smtClean="0"/>
          </a:p>
        </p:txBody>
      </p:sp>
      <p:sp>
        <p:nvSpPr>
          <p:cNvPr id="61443" name="Rezervirano mjesto sadržaja 2"/>
          <p:cNvSpPr>
            <a:spLocks noGrp="1"/>
          </p:cNvSpPr>
          <p:nvPr>
            <p:ph idx="1"/>
          </p:nvPr>
        </p:nvSpPr>
        <p:spPr/>
        <p:txBody>
          <a:bodyPr/>
          <a:lstStyle/>
          <a:p>
            <a:pPr marL="0" indent="0" algn="ctr">
              <a:buNone/>
            </a:pPr>
            <a:endParaRPr lang="hr-HR" altLang="sr-Latn-RS" smtClean="0"/>
          </a:p>
          <a:p>
            <a:pPr marL="0" indent="0" algn="ctr">
              <a:buNone/>
            </a:pPr>
            <a:endParaRPr lang="hr-HR" altLang="sr-Latn-RS" smtClean="0"/>
          </a:p>
          <a:p>
            <a:pPr marL="0" indent="0" algn="ctr">
              <a:buNone/>
            </a:pPr>
            <a:endParaRPr lang="hr-HR" altLang="sr-Latn-RS" smtClean="0"/>
          </a:p>
          <a:p>
            <a:pPr marL="0" indent="0" algn="ctr">
              <a:buNone/>
            </a:pPr>
            <a:r>
              <a:rPr lang="hr-HR" altLang="sr-Latn-RS" sz="3600"/>
              <a:t>ZAHVALJUJEM NA PAŽNJI</a:t>
            </a:r>
          </a:p>
        </p:txBody>
      </p:sp>
    </p:spTree>
    <p:extLst>
      <p:ext uri="{BB962C8B-B14F-4D97-AF65-F5344CB8AC3E}">
        <p14:creationId xmlns:p14="http://schemas.microsoft.com/office/powerpoint/2010/main" val="227404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115889"/>
            <a:ext cx="8229600" cy="1081087"/>
          </a:xfrm>
        </p:spPr>
        <p:txBody>
          <a:bodyPr/>
          <a:lstStyle/>
          <a:p>
            <a:pPr eaLnBrk="1" hangingPunct="1"/>
            <a:r>
              <a:rPr lang="hr-HR" altLang="sr-Latn-RS" sz="3600" b="1" dirty="0">
                <a:solidFill>
                  <a:srgbClr val="0070C0"/>
                </a:solidFill>
              </a:rPr>
              <a:t>Što se propisuje?</a:t>
            </a:r>
          </a:p>
        </p:txBody>
      </p:sp>
      <p:sp>
        <p:nvSpPr>
          <p:cNvPr id="3" name="Content Placeholder 2"/>
          <p:cNvSpPr>
            <a:spLocks noGrp="1"/>
          </p:cNvSpPr>
          <p:nvPr>
            <p:ph idx="1"/>
          </p:nvPr>
        </p:nvSpPr>
        <p:spPr>
          <a:xfrm>
            <a:off x="1981200" y="1341438"/>
            <a:ext cx="8229600" cy="5110162"/>
          </a:xfrm>
        </p:spPr>
        <p:txBody>
          <a:bodyPr rtlCol="0">
            <a:normAutofit/>
          </a:bodyPr>
          <a:lstStyle/>
          <a:p>
            <a:pPr>
              <a:defRPr/>
            </a:pPr>
            <a:r>
              <a:rPr lang="hr-HR" sz="2000" b="1" dirty="0">
                <a:solidFill>
                  <a:srgbClr val="0070C0"/>
                </a:solidFill>
              </a:rPr>
              <a:t>pravni oblici</a:t>
            </a:r>
            <a:r>
              <a:rPr lang="hr-HR" sz="2000" dirty="0">
                <a:solidFill>
                  <a:srgbClr val="0070C0"/>
                </a:solidFill>
              </a:rPr>
              <a:t> </a:t>
            </a:r>
            <a:r>
              <a:rPr lang="hr-HR" sz="2000" dirty="0"/>
              <a:t>(oblici poslovanja) </a:t>
            </a:r>
          </a:p>
          <a:p>
            <a:pPr>
              <a:defRPr/>
            </a:pPr>
            <a:r>
              <a:rPr lang="hr-HR" sz="2000" b="1" dirty="0">
                <a:solidFill>
                  <a:srgbClr val="0070C0"/>
                </a:solidFill>
              </a:rPr>
              <a:t>usluge</a:t>
            </a:r>
            <a:r>
              <a:rPr lang="hr-HR" sz="2000" b="1" dirty="0">
                <a:solidFill>
                  <a:schemeClr val="tx2">
                    <a:lumMod val="50000"/>
                  </a:schemeClr>
                </a:solidFill>
              </a:rPr>
              <a:t> </a:t>
            </a:r>
            <a:r>
              <a:rPr lang="hr-HR" sz="2000" dirty="0"/>
              <a:t>koje se mogu i/ili moraju pružati u pojedinoj vrsti objekata </a:t>
            </a:r>
            <a:r>
              <a:rPr lang="hr-HR" sz="2000" b="1" dirty="0">
                <a:solidFill>
                  <a:srgbClr val="0070C0"/>
                </a:solidFill>
              </a:rPr>
              <a:t>vrste objekata</a:t>
            </a:r>
            <a:r>
              <a:rPr lang="hr-HR" sz="2000" b="1" dirty="0">
                <a:solidFill>
                  <a:schemeClr val="tx2">
                    <a:lumMod val="50000"/>
                  </a:schemeClr>
                </a:solidFill>
              </a:rPr>
              <a:t> </a:t>
            </a:r>
            <a:r>
              <a:rPr lang="hr-HR" sz="2000" dirty="0"/>
              <a:t>prema uslugama i to posebno za </a:t>
            </a:r>
          </a:p>
          <a:p>
            <a:pPr lvl="1">
              <a:defRPr/>
            </a:pPr>
            <a:r>
              <a:rPr lang="hr-HR" sz="2000" dirty="0"/>
              <a:t>ugostiteljske usluge</a:t>
            </a:r>
          </a:p>
          <a:p>
            <a:pPr lvl="1">
              <a:defRPr/>
            </a:pPr>
            <a:r>
              <a:rPr lang="hr-HR" sz="2000" dirty="0"/>
              <a:t>turističke usluge</a:t>
            </a:r>
          </a:p>
          <a:p>
            <a:pPr lvl="1">
              <a:defRPr/>
            </a:pPr>
            <a:r>
              <a:rPr lang="hr-HR" sz="2000" dirty="0"/>
              <a:t>ostale (komplementarne) usluge</a:t>
            </a:r>
          </a:p>
          <a:p>
            <a:pPr>
              <a:defRPr/>
            </a:pPr>
            <a:r>
              <a:rPr lang="hr-HR" sz="2000" b="1" dirty="0">
                <a:solidFill>
                  <a:srgbClr val="0070C0"/>
                </a:solidFill>
              </a:rPr>
              <a:t>registracija </a:t>
            </a:r>
          </a:p>
          <a:p>
            <a:pPr lvl="1">
              <a:defRPr/>
            </a:pPr>
            <a:r>
              <a:rPr lang="hr-HR" sz="2000" dirty="0"/>
              <a:t>postupak </a:t>
            </a:r>
          </a:p>
          <a:p>
            <a:pPr lvl="1">
              <a:defRPr/>
            </a:pPr>
            <a:r>
              <a:rPr lang="hr-HR" sz="2000" dirty="0"/>
              <a:t>uvjeti za registraciju </a:t>
            </a:r>
          </a:p>
          <a:p>
            <a:pPr lvl="2">
              <a:defRPr/>
            </a:pPr>
            <a:r>
              <a:rPr lang="hr-HR" sz="1600" dirty="0"/>
              <a:t>uređenje i opremljenost prostora u kojem će se pružati usluge (minimalni uvjeti, uvjeti za kategoriju ...)</a:t>
            </a:r>
          </a:p>
          <a:p>
            <a:pPr lvl="2">
              <a:defRPr/>
            </a:pPr>
            <a:r>
              <a:rPr lang="hr-HR" dirty="0" smtClean="0"/>
              <a:t>osoblje (stručna sprema, zdravstveni uvjeti ....)</a:t>
            </a:r>
          </a:p>
          <a:p>
            <a:pPr>
              <a:defRPr/>
            </a:pPr>
            <a:r>
              <a:rPr lang="hr-HR" sz="2000" b="1" dirty="0">
                <a:solidFill>
                  <a:srgbClr val="0070C0"/>
                </a:solidFill>
              </a:rPr>
              <a:t>obveze u obavljanju djelatnosti i/ili pružanju usluga </a:t>
            </a:r>
          </a:p>
          <a:p>
            <a:pPr>
              <a:defRPr/>
            </a:pPr>
            <a:r>
              <a:rPr lang="hr-HR" sz="2000" dirty="0"/>
              <a:t>obveznopravni odnosi između subjekata (</a:t>
            </a:r>
            <a:r>
              <a:rPr lang="hr-HR" sz="2000" b="1" dirty="0">
                <a:solidFill>
                  <a:srgbClr val="0070C0"/>
                </a:solidFill>
              </a:rPr>
              <a:t>ugovori</a:t>
            </a:r>
            <a:r>
              <a:rPr lang="hr-HR" sz="2000" dirty="0"/>
              <a:t>)</a:t>
            </a:r>
          </a:p>
        </p:txBody>
      </p:sp>
    </p:spTree>
    <p:extLst>
      <p:ext uri="{BB962C8B-B14F-4D97-AF65-F5344CB8AC3E}">
        <p14:creationId xmlns:p14="http://schemas.microsoft.com/office/powerpoint/2010/main" val="389772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92313" y="0"/>
            <a:ext cx="8229600" cy="1143000"/>
          </a:xfrm>
        </p:spPr>
        <p:txBody>
          <a:bodyPr/>
          <a:lstStyle/>
          <a:p>
            <a:pPr eaLnBrk="1" hangingPunct="1"/>
            <a:r>
              <a:rPr lang="hr-HR" altLang="sr-Latn-RS" sz="3600" b="1" dirty="0">
                <a:solidFill>
                  <a:srgbClr val="0070C0"/>
                </a:solidFill>
              </a:rPr>
              <a:t>Najznačajniji izvori prava u turizmu</a:t>
            </a:r>
          </a:p>
        </p:txBody>
      </p:sp>
      <p:sp>
        <p:nvSpPr>
          <p:cNvPr id="198659" name="Rectangle 3"/>
          <p:cNvSpPr>
            <a:spLocks noGrp="1" noChangeArrowheads="1"/>
          </p:cNvSpPr>
          <p:nvPr>
            <p:ph idx="1"/>
          </p:nvPr>
        </p:nvSpPr>
        <p:spPr>
          <a:xfrm>
            <a:off x="1703389" y="908051"/>
            <a:ext cx="8713787" cy="5834063"/>
          </a:xfrm>
        </p:spPr>
        <p:txBody>
          <a:bodyPr rtlCol="0">
            <a:normAutofit/>
          </a:bodyPr>
          <a:lstStyle/>
          <a:p>
            <a:pPr>
              <a:defRPr/>
            </a:pPr>
            <a:r>
              <a:rPr lang="hr-HR" sz="2000" b="1" dirty="0">
                <a:solidFill>
                  <a:schemeClr val="tx2">
                    <a:lumMod val="75000"/>
                  </a:schemeClr>
                </a:solidFill>
              </a:rPr>
              <a:t>izvori koji uređuju pravni status davatelja usluga u turizmu i ugostiteljstvu </a:t>
            </a:r>
            <a:r>
              <a:rPr lang="hr-HR" sz="2000" b="1" dirty="0"/>
              <a:t>- </a:t>
            </a:r>
            <a:r>
              <a:rPr lang="hr-HR" sz="1800" dirty="0"/>
              <a:t>opći propisi o osnivanju i djelovanju gospodarskih subjekata</a:t>
            </a:r>
            <a:r>
              <a:rPr lang="hr-HR" sz="1800" i="1" dirty="0"/>
              <a:t> (</a:t>
            </a:r>
            <a:r>
              <a:rPr lang="hr-HR" sz="1800" b="1" dirty="0"/>
              <a:t>Zakon o trgovačkim društvima, Zakon o obrtu, Zakon o zadrugama, Zakon o OPG</a:t>
            </a:r>
            <a:r>
              <a:rPr lang="hr-HR" sz="1800" dirty="0"/>
              <a:t>....)</a:t>
            </a:r>
          </a:p>
          <a:p>
            <a:pPr>
              <a:defRPr/>
            </a:pPr>
            <a:r>
              <a:rPr lang="hr-HR" sz="2000" b="1" dirty="0">
                <a:solidFill>
                  <a:schemeClr val="tx2">
                    <a:lumMod val="75000"/>
                  </a:schemeClr>
                </a:solidFill>
              </a:rPr>
              <a:t>propisi o načinu i uvjetima obavljanju djelatnosti</a:t>
            </a:r>
            <a:endParaRPr lang="hr-HR" sz="2000" dirty="0">
              <a:solidFill>
                <a:schemeClr val="tx2">
                  <a:lumMod val="75000"/>
                </a:schemeClr>
              </a:solidFill>
            </a:endParaRPr>
          </a:p>
          <a:p>
            <a:pPr lvl="1">
              <a:buFont typeface="Arial" panose="020B0604020202020204" pitchFamily="34" charset="0"/>
              <a:buChar char="–"/>
              <a:defRPr/>
            </a:pPr>
            <a:r>
              <a:rPr lang="hr-HR" sz="1800" b="1" dirty="0">
                <a:solidFill>
                  <a:schemeClr val="tx2"/>
                </a:solidFill>
              </a:rPr>
              <a:t>Zakon o ugostiteljskoj djelatnosti </a:t>
            </a:r>
          </a:p>
          <a:p>
            <a:pPr lvl="1">
              <a:buFont typeface="Arial" panose="020B0604020202020204" pitchFamily="34" charset="0"/>
              <a:buChar char="–"/>
              <a:defRPr/>
            </a:pPr>
            <a:r>
              <a:rPr lang="hr-HR" sz="1800" b="1" dirty="0">
                <a:solidFill>
                  <a:schemeClr val="tx2"/>
                </a:solidFill>
              </a:rPr>
              <a:t>Zakon o pružanju usluga u turizmu </a:t>
            </a:r>
          </a:p>
          <a:p>
            <a:pPr lvl="1">
              <a:buFont typeface="Arial" panose="020B0604020202020204" pitchFamily="34" charset="0"/>
              <a:buChar char="–"/>
              <a:defRPr/>
            </a:pPr>
            <a:r>
              <a:rPr lang="hr-HR" sz="1800" dirty="0"/>
              <a:t>njihovi provedbeni propisi</a:t>
            </a:r>
          </a:p>
          <a:p>
            <a:pPr lvl="1">
              <a:buFont typeface="Arial" panose="020B0604020202020204" pitchFamily="34" charset="0"/>
              <a:buChar char="–"/>
              <a:defRPr/>
            </a:pPr>
            <a:r>
              <a:rPr lang="hr-HR" sz="1800" dirty="0"/>
              <a:t>inspekcijski poslovi – Zakon o Državnom inspektoratu</a:t>
            </a:r>
          </a:p>
          <a:p>
            <a:pPr>
              <a:defRPr/>
            </a:pPr>
            <a:r>
              <a:rPr lang="hr-HR" sz="2000" b="1" dirty="0">
                <a:solidFill>
                  <a:schemeClr val="tx2">
                    <a:lumMod val="75000"/>
                  </a:schemeClr>
                </a:solidFill>
              </a:rPr>
              <a:t>izvori koji uređuju obvezne odnose (ugovore) između subjekata u turizmu </a:t>
            </a:r>
            <a:endParaRPr lang="hr-HR" sz="2000" dirty="0">
              <a:solidFill>
                <a:schemeClr val="tx2">
                  <a:lumMod val="75000"/>
                </a:schemeClr>
              </a:solidFill>
            </a:endParaRPr>
          </a:p>
          <a:p>
            <a:pPr lvl="1">
              <a:buFont typeface="Arial" panose="020B0604020202020204" pitchFamily="34" charset="0"/>
              <a:buChar char="–"/>
              <a:defRPr/>
            </a:pPr>
            <a:r>
              <a:rPr lang="hr-HR" sz="1800" dirty="0"/>
              <a:t> </a:t>
            </a:r>
            <a:r>
              <a:rPr lang="hr-HR" sz="1800" b="1" dirty="0">
                <a:solidFill>
                  <a:schemeClr val="tx2"/>
                </a:solidFill>
              </a:rPr>
              <a:t>Zakon o obveznim odnosima</a:t>
            </a:r>
          </a:p>
          <a:p>
            <a:pPr lvl="1">
              <a:buFont typeface="Arial" panose="020B0604020202020204" pitchFamily="34" charset="0"/>
              <a:buChar char="–"/>
              <a:defRPr/>
            </a:pPr>
            <a:r>
              <a:rPr lang="hr-HR" sz="1800" b="1" dirty="0">
                <a:solidFill>
                  <a:schemeClr val="tx2"/>
                </a:solidFill>
              </a:rPr>
              <a:t> Posebne uzance u ugostiteljstvu </a:t>
            </a:r>
          </a:p>
          <a:p>
            <a:pPr>
              <a:defRPr/>
            </a:pPr>
            <a:r>
              <a:rPr lang="hr-HR" sz="2000" b="1" dirty="0">
                <a:solidFill>
                  <a:schemeClr val="tx2">
                    <a:lumMod val="75000"/>
                  </a:schemeClr>
                </a:solidFill>
              </a:rPr>
              <a:t>izvori kojima se stvaraju uvjeti za razvoj turizma u destinaciji</a:t>
            </a:r>
            <a:endParaRPr lang="hr-HR" sz="2000" dirty="0">
              <a:solidFill>
                <a:schemeClr val="tx2">
                  <a:lumMod val="75000"/>
                </a:schemeClr>
              </a:solidFill>
            </a:endParaRPr>
          </a:p>
          <a:p>
            <a:pPr lvl="1">
              <a:buFont typeface="Arial" panose="020B0604020202020204" pitchFamily="34" charset="0"/>
              <a:buChar char="–"/>
              <a:defRPr/>
            </a:pPr>
            <a:r>
              <a:rPr lang="hr-HR" sz="1800" dirty="0"/>
              <a:t>Zakon o turističkim zajednicama i promicanju hrvatskog turizma</a:t>
            </a:r>
          </a:p>
          <a:p>
            <a:pPr lvl="1">
              <a:buFont typeface="Arial" panose="020B0604020202020204" pitchFamily="34" charset="0"/>
              <a:buChar char="–"/>
              <a:defRPr/>
            </a:pPr>
            <a:r>
              <a:rPr lang="hr-HR" sz="1800" dirty="0"/>
              <a:t>Zakon o turističkoj pristojbi</a:t>
            </a:r>
          </a:p>
          <a:p>
            <a:pPr lvl="1">
              <a:buFont typeface="Arial" panose="020B0604020202020204" pitchFamily="34" charset="0"/>
              <a:buChar char="–"/>
              <a:defRPr/>
            </a:pPr>
            <a:r>
              <a:rPr lang="hr-HR" sz="1800" dirty="0"/>
              <a:t>Zakon o članarinama u turističkim zajednicama</a:t>
            </a:r>
          </a:p>
          <a:p>
            <a:pPr>
              <a:defRPr/>
            </a:pPr>
            <a:r>
              <a:rPr lang="hr-HR" sz="2000" b="1" dirty="0">
                <a:solidFill>
                  <a:schemeClr val="tx2">
                    <a:lumMod val="75000"/>
                  </a:schemeClr>
                </a:solidFill>
              </a:rPr>
              <a:t>izvori za pojedine druge djelatnosti/usluge </a:t>
            </a:r>
            <a:r>
              <a:rPr lang="hr-HR" sz="1800" dirty="0"/>
              <a:t>(npr. propisi iz poljoprivrede, lova, ribolova i dr.; propisi iz zaštite okoliša i prirode; o hrani; o prostornom uređenju i dr.)</a:t>
            </a:r>
          </a:p>
          <a:p>
            <a:pPr marL="571500" indent="-571500">
              <a:buClr>
                <a:srgbClr val="33CCFF"/>
              </a:buClr>
              <a:buNone/>
              <a:defRPr/>
            </a:pPr>
            <a:endParaRPr lang="hr-HR" sz="1800" dirty="0">
              <a:solidFill>
                <a:schemeClr val="tx2"/>
              </a:solidFill>
            </a:endParaRPr>
          </a:p>
          <a:p>
            <a:pPr marL="571500" indent="-457200">
              <a:buClr>
                <a:srgbClr val="33CCFF"/>
              </a:buClr>
              <a:buFont typeface="+mj-lt"/>
              <a:buAutoNum type="arabicPeriod"/>
              <a:defRPr/>
            </a:pPr>
            <a:endParaRPr lang="hr-HR" sz="2200" dirty="0">
              <a:solidFill>
                <a:schemeClr val="tx1">
                  <a:lumMod val="95000"/>
                </a:schemeClr>
              </a:solidFill>
            </a:endParaRPr>
          </a:p>
        </p:txBody>
      </p:sp>
    </p:spTree>
    <p:extLst>
      <p:ext uri="{BB962C8B-B14F-4D97-AF65-F5344CB8AC3E}">
        <p14:creationId xmlns:p14="http://schemas.microsoft.com/office/powerpoint/2010/main" val="194025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19288" y="333375"/>
            <a:ext cx="8229600" cy="1079500"/>
          </a:xfrm>
        </p:spPr>
        <p:txBody>
          <a:bodyPr/>
          <a:lstStyle/>
          <a:p>
            <a:pPr eaLnBrk="1" hangingPunct="1"/>
            <a:r>
              <a:rPr lang="hr-HR" altLang="sr-Latn-RS" sz="3600" b="1" dirty="0">
                <a:solidFill>
                  <a:srgbClr val="0070C0"/>
                </a:solidFill>
              </a:rPr>
              <a:t>Pružatelji usluga u turizmu i ugostiteljstvu </a:t>
            </a:r>
          </a:p>
        </p:txBody>
      </p:sp>
      <p:sp>
        <p:nvSpPr>
          <p:cNvPr id="11267" name="Rectangle 3"/>
          <p:cNvSpPr>
            <a:spLocks noGrp="1" noChangeArrowheads="1"/>
          </p:cNvSpPr>
          <p:nvPr>
            <p:ph idx="1"/>
          </p:nvPr>
        </p:nvSpPr>
        <p:spPr>
          <a:xfrm>
            <a:off x="1954214" y="1557338"/>
            <a:ext cx="8713787" cy="5040312"/>
          </a:xfrm>
        </p:spPr>
        <p:txBody>
          <a:bodyPr/>
          <a:lstStyle/>
          <a:p>
            <a:pPr eaLnBrk="1" hangingPunct="1"/>
            <a:r>
              <a:rPr lang="hr-HR" altLang="sr-Latn-RS" sz="2400" i="1">
                <a:solidFill>
                  <a:schemeClr val="hlink"/>
                </a:solidFill>
              </a:rPr>
              <a:t>poduzetnici </a:t>
            </a:r>
            <a:r>
              <a:rPr lang="hr-HR" altLang="sr-Latn-RS" sz="1800"/>
              <a:t>(trgovačko društvo, obrt) </a:t>
            </a:r>
            <a:r>
              <a:rPr lang="hr-HR" altLang="sr-Latn-RS" sz="2400">
                <a:solidFill>
                  <a:schemeClr val="hlink"/>
                </a:solidFill>
              </a:rPr>
              <a:t>kojima je </a:t>
            </a:r>
            <a:r>
              <a:rPr lang="hr-HR" altLang="sr-Latn-RS" sz="2400" i="1">
                <a:solidFill>
                  <a:schemeClr val="hlink"/>
                </a:solidFill>
              </a:rPr>
              <a:t>turizam/ugostiteljstvo primarna djelatnost i osnovni izvor prihoda</a:t>
            </a:r>
          </a:p>
          <a:p>
            <a:pPr eaLnBrk="1" hangingPunct="1"/>
            <a:r>
              <a:rPr lang="hr-HR" altLang="sr-Latn-RS" sz="2400" i="1">
                <a:solidFill>
                  <a:schemeClr val="hlink"/>
                </a:solidFill>
              </a:rPr>
              <a:t>subjekti kojima je turizam/ugostiteljstvo dopunska djelatnost i  dodatni izvor prihoda</a:t>
            </a:r>
          </a:p>
          <a:p>
            <a:pPr lvl="1" eaLnBrk="1" hangingPunct="1"/>
            <a:r>
              <a:rPr lang="hr-HR" altLang="sr-Latn-RS" i="1" smtClean="0">
                <a:solidFill>
                  <a:schemeClr val="hlink"/>
                </a:solidFill>
              </a:rPr>
              <a:t>obiteljsko poljoprivredno gospodarstvo </a:t>
            </a:r>
            <a:r>
              <a:rPr lang="hr-HR" altLang="sr-Latn-RS" sz="1800"/>
              <a:t>i s njom povezane dopunske djelatnosti, a temelji se na korištenju vlastitih i/ili unajmljenih proizvodnih resursa te na radu, znanju i vještinama članova obiteljje organizacijski oblik gospodarskog subjekta poljoprivrednika fizičke osobe koji radi stvaranja dohotka samostalno i trajno obavlja djelatnost poljoprivrede </a:t>
            </a:r>
            <a:r>
              <a:rPr lang="hr-HR" altLang="sr-Latn-RS" sz="1800" i="1"/>
              <a:t>i </a:t>
            </a:r>
          </a:p>
          <a:p>
            <a:pPr lvl="1" eaLnBrk="1" hangingPunct="1"/>
            <a:r>
              <a:rPr lang="hr-HR" altLang="sr-Latn-RS" i="1" smtClean="0">
                <a:solidFill>
                  <a:schemeClr val="hlink"/>
                </a:solidFill>
              </a:rPr>
              <a:t>građanin – </a:t>
            </a:r>
            <a:r>
              <a:rPr lang="hr-HR" altLang="sr-Latn-RS" sz="1800"/>
              <a:t>iznajmljivač, domaća radinost, sporedno zanimanje</a:t>
            </a:r>
          </a:p>
          <a:p>
            <a:pPr lvl="1" eaLnBrk="1" hangingPunct="1"/>
            <a:r>
              <a:rPr lang="hr-HR" altLang="sr-Latn-RS" i="1" smtClean="0">
                <a:solidFill>
                  <a:schemeClr val="hlink"/>
                </a:solidFill>
              </a:rPr>
              <a:t>druge pravne i fizičke  osobe: </a:t>
            </a:r>
            <a:r>
              <a:rPr lang="hr-HR" altLang="sr-Latn-RS" sz="1800"/>
              <a:t>udruga, zadruga, ustanova, šumoposjednik, lovoovlaštenik ....</a:t>
            </a:r>
          </a:p>
        </p:txBody>
      </p:sp>
    </p:spTree>
    <p:extLst>
      <p:ext uri="{BB962C8B-B14F-4D97-AF65-F5344CB8AC3E}">
        <p14:creationId xmlns:p14="http://schemas.microsoft.com/office/powerpoint/2010/main" val="4173617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19289" y="1709739"/>
            <a:ext cx="8353425" cy="2852737"/>
          </a:xfrm>
        </p:spPr>
        <p:txBody>
          <a:bodyPr/>
          <a:lstStyle/>
          <a:p>
            <a:pPr eaLnBrk="1" hangingPunct="1"/>
            <a:r>
              <a:rPr lang="hr-HR" altLang="sr-Latn-RS" sz="4400" b="1" dirty="0">
                <a:solidFill>
                  <a:srgbClr val="C00000"/>
                </a:solidFill>
                <a:latin typeface="Calibri" panose="020F0502020204030204" pitchFamily="34" charset="0"/>
                <a:cs typeface="Calibri" panose="020F0502020204030204" pitchFamily="34" charset="0"/>
              </a:rPr>
              <a:t>UGOSTITELJSKE USLUGE NA OPG-u</a:t>
            </a:r>
          </a:p>
        </p:txBody>
      </p:sp>
      <p:sp>
        <p:nvSpPr>
          <p:cNvPr id="12291" name="Text Placeholder 2"/>
          <p:cNvSpPr>
            <a:spLocks noGrp="1"/>
          </p:cNvSpPr>
          <p:nvPr>
            <p:ph type="body" idx="1"/>
          </p:nvPr>
        </p:nvSpPr>
        <p:spPr>
          <a:xfrm>
            <a:off x="2147888" y="4589464"/>
            <a:ext cx="7886700" cy="1500187"/>
          </a:xfrm>
        </p:spPr>
        <p:txBody>
          <a:bodyPr/>
          <a:lstStyle/>
          <a:p>
            <a:pPr eaLnBrk="1" hangingPunct="1"/>
            <a:endParaRPr lang="hr-HR" altLang="sr-Latn-RS" smtClean="0"/>
          </a:p>
        </p:txBody>
      </p:sp>
    </p:spTree>
    <p:extLst>
      <p:ext uri="{BB962C8B-B14F-4D97-AF65-F5344CB8AC3E}">
        <p14:creationId xmlns:p14="http://schemas.microsoft.com/office/powerpoint/2010/main" val="3288693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5370</Words>
  <Application>Microsoft Office PowerPoint</Application>
  <PresentationFormat>Widescreen</PresentationFormat>
  <Paragraphs>439</Paragraphs>
  <Slides>56</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56</vt:i4>
      </vt:variant>
    </vt:vector>
  </HeadingPairs>
  <TitlesOfParts>
    <vt:vector size="64" baseType="lpstr">
      <vt:lpstr>Arial</vt:lpstr>
      <vt:lpstr>Calibri</vt:lpstr>
      <vt:lpstr>Calibri Light</vt:lpstr>
      <vt:lpstr>Minion Pro Cond</vt:lpstr>
      <vt:lpstr>Times New Roman</vt:lpstr>
      <vt:lpstr>Wingdings</vt:lpstr>
      <vt:lpstr>Office Theme</vt:lpstr>
      <vt:lpstr>1_Office Theme</vt:lpstr>
      <vt:lpstr>RAISE Youth</vt:lpstr>
      <vt:lpstr>PRAVNI OKVIR ZA REGISTRACIJU I POSEBNI OBLICI TURIZMA</vt:lpstr>
      <vt:lpstr>OPĆENITO O SEOSKOM TURIZMU I PRAVNOM UREĐENJU</vt:lpstr>
      <vt:lpstr>UVOD</vt:lpstr>
      <vt:lpstr>Seoski turizam</vt:lpstr>
      <vt:lpstr>Što se propisuje?</vt:lpstr>
      <vt:lpstr>Najznačajniji izvori prava u turizmu</vt:lpstr>
      <vt:lpstr>Pružatelji usluga u turizmu i ugostiteljstvu </vt:lpstr>
      <vt:lpstr>UGOSTITELJSKE USLUGE NA OPG-u</vt:lpstr>
      <vt:lpstr>Pojam i usluge</vt:lpstr>
      <vt:lpstr>Priprema i usluživanja jela, pića i napitaka</vt:lpstr>
      <vt:lpstr>...</vt:lpstr>
      <vt:lpstr>...</vt:lpstr>
      <vt:lpstr>Usluge smještaja</vt:lpstr>
      <vt:lpstr>...</vt:lpstr>
      <vt:lpstr>...</vt:lpstr>
      <vt:lpstr>Odobrenje za pružanje usluga</vt:lpstr>
      <vt:lpstr>Uvjeti za pružanje usluga</vt:lpstr>
      <vt:lpstr>Minimalni uvjeti</vt:lpstr>
      <vt:lpstr>...</vt:lpstr>
      <vt:lpstr>Označavanje objekta</vt:lpstr>
      <vt:lpstr>Radno vrijeme</vt:lpstr>
      <vt:lpstr>Obveze u pružanju usluga </vt:lpstr>
      <vt:lpstr>....</vt:lpstr>
      <vt:lpstr>Ostale ugostiteljske usluge  u seoskom turizmu</vt:lpstr>
      <vt:lpstr>Ugostiteljski objekti s posebnim standardom autohtone kuhinje</vt:lpstr>
      <vt:lpstr>TURISTIČKE USLUGE  U SEOSKOM TURIZMU</vt:lpstr>
      <vt:lpstr>Pružatelji usluga</vt:lpstr>
      <vt:lpstr>Usluge odmora i rekreacije </vt:lpstr>
      <vt:lpstr>Usluge izleta  </vt:lpstr>
      <vt:lpstr>Ostale usluge u seoskom turizmu</vt:lpstr>
      <vt:lpstr>POSEBNI OBLICI TURIZMA</vt:lpstr>
      <vt:lpstr>TURISTIČKE USLUGE U POSEBNIM OBLICIMA TURISTIČKE PONUDE PREMA ZPUT</vt:lpstr>
      <vt:lpstr>Nautički turizam</vt:lpstr>
      <vt:lpstr>...</vt:lpstr>
      <vt:lpstr>Zdravstveni turizam</vt:lpstr>
      <vt:lpstr>Kongresni turizam</vt:lpstr>
      <vt:lpstr>Aktivni i pustolovni turizam</vt:lpstr>
      <vt:lpstr>...</vt:lpstr>
      <vt:lpstr>Turističko ronjenje</vt:lpstr>
      <vt:lpstr>EKO TURIZAM I ZAŠTITA OKOLIŠA I PRIRODE</vt:lpstr>
      <vt:lpstr>…</vt:lpstr>
      <vt:lpstr>…</vt:lpstr>
      <vt:lpstr>PowerPoint Presentation</vt:lpstr>
      <vt:lpstr>USLUGE TURISTIČKOG VODIČA</vt:lpstr>
      <vt:lpstr>USLUGE: VODITELJA PUTOVANJA, TURISTIČKOG ANIMATORA I TURISTIČKOG PREDSTAVNIKA</vt:lpstr>
      <vt:lpstr>...</vt:lpstr>
      <vt:lpstr>IZNAJMLJIVANJE OPREME ZA ŠPORT I REKREACIJU</vt:lpstr>
      <vt:lpstr>Rent-a-car </vt:lpstr>
      <vt:lpstr>UGOVORI U TURIZMU </vt:lpstr>
      <vt:lpstr>Općenito</vt:lpstr>
      <vt:lpstr>Obveze ugostitelja </vt:lpstr>
      <vt:lpstr>Odgovornost za štetu</vt:lpstr>
      <vt:lpstr>Obveze gosta</vt:lpstr>
      <vt:lpstr>Prestanak ugovora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Tur Kultur</dc:creator>
  <cp:lastModifiedBy>Tur Kultur</cp:lastModifiedBy>
  <cp:revision>10</cp:revision>
  <dcterms:created xsi:type="dcterms:W3CDTF">2021-03-11T08:51:15Z</dcterms:created>
  <dcterms:modified xsi:type="dcterms:W3CDTF">2021-03-15T08:35:00Z</dcterms:modified>
</cp:coreProperties>
</file>