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61" r:id="rId4"/>
    <p:sldId id="267" r:id="rId5"/>
    <p:sldId id="258" r:id="rId6"/>
    <p:sldId id="312" r:id="rId7"/>
    <p:sldId id="314" r:id="rId8"/>
    <p:sldId id="313" r:id="rId9"/>
    <p:sldId id="315" r:id="rId10"/>
    <p:sldId id="316" r:id="rId11"/>
    <p:sldId id="311" r:id="rId12"/>
    <p:sldId id="266" r:id="rId13"/>
    <p:sldId id="259" r:id="rId14"/>
    <p:sldId id="260" r:id="rId15"/>
    <p:sldId id="262" r:id="rId16"/>
    <p:sldId id="268" r:id="rId17"/>
    <p:sldId id="269" r:id="rId18"/>
    <p:sldId id="277" r:id="rId19"/>
    <p:sldId id="278" r:id="rId20"/>
    <p:sldId id="279" r:id="rId21"/>
    <p:sldId id="280" r:id="rId22"/>
    <p:sldId id="281" r:id="rId23"/>
    <p:sldId id="272" r:id="rId24"/>
    <p:sldId id="273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74" r:id="rId33"/>
    <p:sldId id="275" r:id="rId34"/>
    <p:sldId id="289" r:id="rId35"/>
    <p:sldId id="290" r:id="rId36"/>
    <p:sldId id="291" r:id="rId37"/>
    <p:sldId id="292" r:id="rId38"/>
    <p:sldId id="295" r:id="rId39"/>
    <p:sldId id="294" r:id="rId40"/>
    <p:sldId id="296" r:id="rId41"/>
    <p:sldId id="297" r:id="rId42"/>
    <p:sldId id="301" r:id="rId43"/>
    <p:sldId id="303" r:id="rId44"/>
    <p:sldId id="304" r:id="rId45"/>
    <p:sldId id="305" r:id="rId46"/>
    <p:sldId id="306" r:id="rId47"/>
    <p:sldId id="307" r:id="rId48"/>
    <p:sldId id="308" r:id="rId49"/>
    <p:sldId id="298" r:id="rId50"/>
    <p:sldId id="299" r:id="rId51"/>
    <p:sldId id="300" r:id="rId52"/>
    <p:sldId id="309" r:id="rId53"/>
    <p:sldId id="310" r:id="rId54"/>
    <p:sldId id="265" r:id="rId5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D3C681-C81D-4D8E-8ABF-18E2402E12B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DD8E8D1D-CB21-43B8-9EE6-E7F56236C476}">
      <dgm:prSet phldrT="[Text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olidFill>
          <a:srgbClr val="CC9900"/>
        </a:solidFill>
      </dgm:spPr>
      <dgm:t>
        <a:bodyPr/>
        <a:lstStyle/>
        <a:p>
          <a:r>
            <a:rPr lang="hr-HR" sz="3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Med</a:t>
          </a:r>
          <a:r>
            <a:rPr lang="ta-IN" sz="3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iji</a:t>
          </a:r>
          <a:endParaRPr lang="hr-HR" sz="3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59514B18-EC5D-4AB7-B09B-142A18EA1A5D}" type="parTrans" cxnId="{3D9DE3F8-4F5A-4731-9828-F1471B0CDC08}">
      <dgm:prSet/>
      <dgm:spPr/>
      <dgm:t>
        <a:bodyPr/>
        <a:lstStyle/>
        <a:p>
          <a:endParaRPr lang="hr-HR"/>
        </a:p>
      </dgm:t>
    </dgm:pt>
    <dgm:pt modelId="{E25194D1-2A47-445A-BD0B-97D72A5B5A37}" type="sibTrans" cxnId="{3D9DE3F8-4F5A-4731-9828-F1471B0CDC08}">
      <dgm:prSet/>
      <dgm:spPr/>
      <dgm:t>
        <a:bodyPr/>
        <a:lstStyle/>
        <a:p>
          <a:endParaRPr lang="hr-HR"/>
        </a:p>
      </dgm:t>
    </dgm:pt>
    <dgm:pt modelId="{1369F294-EBA0-481F-A622-DE439F8BB4DB}">
      <dgm:prSet phldrT="[Text]" custT="1"/>
      <dgm:spPr/>
      <dgm:t>
        <a:bodyPr/>
        <a:lstStyle/>
        <a:p>
          <a:r>
            <a:rPr lang="hr-HR" sz="18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Tiskani</a:t>
          </a:r>
          <a:endParaRPr lang="hr-HR" sz="1800" dirty="0">
            <a:solidFill>
              <a:schemeClr val="tx1">
                <a:lumMod val="50000"/>
                <a:lumOff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F9F9C220-F90E-4421-9CCE-237F5180E31A}" type="parTrans" cxnId="{38B562D6-2A42-4BA1-84F6-ED40827DF4AD}">
      <dgm:prSet/>
      <dgm:spPr/>
      <dgm:t>
        <a:bodyPr/>
        <a:lstStyle/>
        <a:p>
          <a:endParaRPr lang="hr-HR"/>
        </a:p>
      </dgm:t>
    </dgm:pt>
    <dgm:pt modelId="{77D64561-CF03-40E8-B8AE-80085419C103}" type="sibTrans" cxnId="{38B562D6-2A42-4BA1-84F6-ED40827DF4AD}">
      <dgm:prSet/>
      <dgm:spPr/>
      <dgm:t>
        <a:bodyPr/>
        <a:lstStyle/>
        <a:p>
          <a:endParaRPr lang="hr-HR"/>
        </a:p>
      </dgm:t>
    </dgm:pt>
    <dgm:pt modelId="{E80B40CD-7B70-4BEE-9662-8B66581392D7}">
      <dgm:prSet phldrT="[Text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olidFill>
          <a:srgbClr val="CC9900"/>
        </a:solidFill>
      </dgm:spPr>
      <dgm:t>
        <a:bodyPr/>
        <a:lstStyle/>
        <a:p>
          <a:r>
            <a:rPr lang="hr-HR" sz="2600" dirty="0" smtClean="0">
              <a:latin typeface="Verdana" pitchFamily="34" charset="0"/>
              <a:ea typeface="Verdana" pitchFamily="34" charset="0"/>
              <a:cs typeface="Verdana" pitchFamily="34" charset="0"/>
            </a:rPr>
            <a:t>Zainteresirana strana</a:t>
          </a:r>
          <a:endParaRPr lang="hr-HR" sz="26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C30D290D-617C-45D8-B2D7-EE307A75E782}" type="parTrans" cxnId="{66DDCF38-6B81-4792-B108-7A71413CFA45}">
      <dgm:prSet/>
      <dgm:spPr/>
      <dgm:t>
        <a:bodyPr/>
        <a:lstStyle/>
        <a:p>
          <a:endParaRPr lang="hr-HR"/>
        </a:p>
      </dgm:t>
    </dgm:pt>
    <dgm:pt modelId="{74B8A4B0-9A3A-4AC4-B3FF-6028A6E69C7E}" type="sibTrans" cxnId="{66DDCF38-6B81-4792-B108-7A71413CFA45}">
      <dgm:prSet/>
      <dgm:spPr/>
      <dgm:t>
        <a:bodyPr/>
        <a:lstStyle/>
        <a:p>
          <a:endParaRPr lang="hr-HR"/>
        </a:p>
      </dgm:t>
    </dgm:pt>
    <dgm:pt modelId="{DF9E3B6A-FDF3-4A74-BF21-66D6388FDF11}">
      <dgm:prSet phldrT="[Text]" custT="1"/>
      <dgm:spPr/>
      <dgm:t>
        <a:bodyPr/>
        <a:lstStyle/>
        <a:p>
          <a:r>
            <a:rPr lang="hr-HR" sz="18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Osobe</a:t>
          </a:r>
          <a:r>
            <a:rPr lang="hr-HR" sz="1800" baseline="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koje stvaraju ili utječu na javno mišljenje</a:t>
          </a:r>
          <a:endParaRPr lang="hr-HR" sz="1800" dirty="0">
            <a:solidFill>
              <a:schemeClr val="tx1">
                <a:lumMod val="50000"/>
                <a:lumOff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A7829E8-6D64-45DE-B3D2-97968AAC8D62}" type="parTrans" cxnId="{09011F5B-D52A-46EC-80A7-CDB21C3E6029}">
      <dgm:prSet/>
      <dgm:spPr/>
      <dgm:t>
        <a:bodyPr/>
        <a:lstStyle/>
        <a:p>
          <a:endParaRPr lang="hr-HR"/>
        </a:p>
      </dgm:t>
    </dgm:pt>
    <dgm:pt modelId="{A8411944-12D5-4A11-8EC4-6B5EC15E1C85}" type="sibTrans" cxnId="{09011F5B-D52A-46EC-80A7-CDB21C3E6029}">
      <dgm:prSet/>
      <dgm:spPr/>
      <dgm:t>
        <a:bodyPr/>
        <a:lstStyle/>
        <a:p>
          <a:endParaRPr lang="hr-HR"/>
        </a:p>
      </dgm:t>
    </dgm:pt>
    <dgm:pt modelId="{2713849A-0D59-4B1F-853F-BD8F65AD97E3}">
      <dgm:prSet phldrT="[Text]" custT="1"/>
      <dgm:spPr/>
      <dgm:t>
        <a:bodyPr/>
        <a:lstStyle/>
        <a:p>
          <a:r>
            <a:rPr lang="ta-IN" sz="18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Poslovna zajednica</a:t>
          </a:r>
          <a:endParaRPr lang="hr-HR" sz="1800" dirty="0">
            <a:solidFill>
              <a:schemeClr val="tx1">
                <a:lumMod val="50000"/>
                <a:lumOff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85C016AA-1FA2-4A4E-B994-42ADF4ECA3A6}" type="parTrans" cxnId="{C84235FE-58E8-4AD6-89E0-5119341FEFA1}">
      <dgm:prSet/>
      <dgm:spPr/>
      <dgm:t>
        <a:bodyPr/>
        <a:lstStyle/>
        <a:p>
          <a:endParaRPr lang="hr-HR"/>
        </a:p>
      </dgm:t>
    </dgm:pt>
    <dgm:pt modelId="{07CF79D4-3896-45EA-B329-71C8DF2331F7}" type="sibTrans" cxnId="{C84235FE-58E8-4AD6-89E0-5119341FEFA1}">
      <dgm:prSet/>
      <dgm:spPr/>
      <dgm:t>
        <a:bodyPr/>
        <a:lstStyle/>
        <a:p>
          <a:endParaRPr lang="hr-HR"/>
        </a:p>
      </dgm:t>
    </dgm:pt>
    <dgm:pt modelId="{EB5BFEC7-A8FE-4395-89C9-B16033547C92}">
      <dgm:prSet phldrT="[Text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olidFill>
          <a:srgbClr val="CC9900"/>
        </a:solidFill>
      </dgm:spPr>
      <dgm:t>
        <a:bodyPr/>
        <a:lstStyle/>
        <a:p>
          <a:r>
            <a:rPr lang="ta-IN" sz="2800" dirty="0" smtClean="0">
              <a:latin typeface="Verdana" pitchFamily="34" charset="0"/>
              <a:ea typeface="Verdana" pitchFamily="34" charset="0"/>
              <a:cs typeface="Verdana" pitchFamily="34" charset="0"/>
            </a:rPr>
            <a:t>Krajnji korisnici</a:t>
          </a:r>
          <a:endParaRPr lang="hr-HR" sz="28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ECE3712F-F8D3-4AC9-9E1C-2499B3C009BD}" type="parTrans" cxnId="{A1685C04-6080-4128-A0F6-D0099FF97C01}">
      <dgm:prSet/>
      <dgm:spPr/>
      <dgm:t>
        <a:bodyPr/>
        <a:lstStyle/>
        <a:p>
          <a:endParaRPr lang="hr-HR"/>
        </a:p>
      </dgm:t>
    </dgm:pt>
    <dgm:pt modelId="{1DF39DDE-151F-41E2-91F4-26E3EA3CD258}" type="sibTrans" cxnId="{A1685C04-6080-4128-A0F6-D0099FF97C01}">
      <dgm:prSet/>
      <dgm:spPr/>
      <dgm:t>
        <a:bodyPr/>
        <a:lstStyle/>
        <a:p>
          <a:endParaRPr lang="hr-HR"/>
        </a:p>
      </dgm:t>
    </dgm:pt>
    <dgm:pt modelId="{4D11BF4A-50A0-49EC-B630-45EC41946852}">
      <dgm:prSet phldrT="[Text]" custT="1"/>
      <dgm:spPr/>
      <dgm:t>
        <a:bodyPr/>
        <a:lstStyle/>
        <a:p>
          <a:r>
            <a:rPr lang="hr-HR" sz="18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Osobe v</a:t>
          </a:r>
          <a:r>
            <a:rPr lang="ta-IN" sz="18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iših</a:t>
          </a:r>
          <a:r>
            <a:rPr lang="hr-HR" sz="18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ta-IN" sz="18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i srednjih primanja</a:t>
          </a:r>
          <a:endParaRPr lang="hr-HR" sz="1800" dirty="0">
            <a:solidFill>
              <a:schemeClr val="tx1">
                <a:lumMod val="50000"/>
                <a:lumOff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01D0535B-14C0-45BC-9D6B-A43C7F610D30}" type="parTrans" cxnId="{54B82F35-9D67-48D6-8A95-0EC9B6D1CEA7}">
      <dgm:prSet/>
      <dgm:spPr/>
      <dgm:t>
        <a:bodyPr/>
        <a:lstStyle/>
        <a:p>
          <a:endParaRPr lang="hr-HR"/>
        </a:p>
      </dgm:t>
    </dgm:pt>
    <dgm:pt modelId="{FD851BB0-58A0-4F5A-81EF-AF21F09550FB}" type="sibTrans" cxnId="{54B82F35-9D67-48D6-8A95-0EC9B6D1CEA7}">
      <dgm:prSet/>
      <dgm:spPr/>
      <dgm:t>
        <a:bodyPr/>
        <a:lstStyle/>
        <a:p>
          <a:endParaRPr lang="hr-HR"/>
        </a:p>
      </dgm:t>
    </dgm:pt>
    <dgm:pt modelId="{229EB6DB-CA1E-4E2D-9BA3-FFD14AFD9073}">
      <dgm:prSet phldrT="[Text]" custT="1"/>
      <dgm:spPr/>
      <dgm:t>
        <a:bodyPr/>
        <a:lstStyle/>
        <a:p>
          <a:r>
            <a:rPr lang="ta-IN" sz="18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Parovi</a:t>
          </a:r>
          <a:endParaRPr lang="hr-HR" sz="1800" dirty="0">
            <a:solidFill>
              <a:schemeClr val="tx1">
                <a:lumMod val="50000"/>
                <a:lumOff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89A8D114-406B-43B4-A197-898034E9F5FE}" type="parTrans" cxnId="{C6B20B79-B8E0-4ED6-AD58-5BA17535C93D}">
      <dgm:prSet/>
      <dgm:spPr/>
      <dgm:t>
        <a:bodyPr/>
        <a:lstStyle/>
        <a:p>
          <a:endParaRPr lang="hr-HR"/>
        </a:p>
      </dgm:t>
    </dgm:pt>
    <dgm:pt modelId="{142BCAE2-A533-4AF2-A0BB-7F45F960F228}" type="sibTrans" cxnId="{C6B20B79-B8E0-4ED6-AD58-5BA17535C93D}">
      <dgm:prSet/>
      <dgm:spPr/>
      <dgm:t>
        <a:bodyPr/>
        <a:lstStyle/>
        <a:p>
          <a:endParaRPr lang="hr-HR"/>
        </a:p>
      </dgm:t>
    </dgm:pt>
    <dgm:pt modelId="{728E2B9E-B7C2-47C0-B610-F4F2E2DFC6DA}">
      <dgm:prSet phldrT="[Text]" custT="1"/>
      <dgm:spPr/>
      <dgm:t>
        <a:bodyPr/>
        <a:lstStyle/>
        <a:p>
          <a:r>
            <a:rPr lang="ta-IN" sz="18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TV </a:t>
          </a:r>
          <a:r>
            <a:rPr lang="hr-HR" sz="18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i</a:t>
          </a:r>
          <a:r>
            <a:rPr lang="ta-IN" sz="18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radio </a:t>
          </a:r>
          <a:endParaRPr lang="hr-HR" sz="1800" dirty="0">
            <a:solidFill>
              <a:schemeClr val="tx1">
                <a:lumMod val="50000"/>
                <a:lumOff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1779B1DF-F4C4-45AA-81A8-8DA4316AE316}" type="parTrans" cxnId="{89005E68-508D-4C6D-BA97-3249A25BCE5B}">
      <dgm:prSet/>
      <dgm:spPr/>
      <dgm:t>
        <a:bodyPr/>
        <a:lstStyle/>
        <a:p>
          <a:endParaRPr lang="hr-HR"/>
        </a:p>
      </dgm:t>
    </dgm:pt>
    <dgm:pt modelId="{0038EE55-4915-4BB1-A3D7-ED7C4791B10A}" type="sibTrans" cxnId="{89005E68-508D-4C6D-BA97-3249A25BCE5B}">
      <dgm:prSet/>
      <dgm:spPr/>
      <dgm:t>
        <a:bodyPr/>
        <a:lstStyle/>
        <a:p>
          <a:endParaRPr lang="hr-HR"/>
        </a:p>
      </dgm:t>
    </dgm:pt>
    <dgm:pt modelId="{CDF7EA3A-2673-2847-8FBB-E9F574B87D75}">
      <dgm:prSet phldrT="[Text]" custT="1"/>
      <dgm:spPr/>
      <dgm:t>
        <a:bodyPr/>
        <a:lstStyle/>
        <a:p>
          <a:r>
            <a:rPr lang="hr-HR" sz="18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Internetski</a:t>
          </a:r>
          <a:endParaRPr lang="hr-HR" sz="1800" dirty="0">
            <a:solidFill>
              <a:schemeClr val="tx1">
                <a:lumMod val="50000"/>
                <a:lumOff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11CC9DE1-7998-064E-BD2D-54DC8D8D1C55}" type="parTrans" cxnId="{237161E5-C2E9-6A46-8381-6823A355CAAE}">
      <dgm:prSet/>
      <dgm:spPr/>
      <dgm:t>
        <a:bodyPr/>
        <a:lstStyle/>
        <a:p>
          <a:endParaRPr lang="hr-HR"/>
        </a:p>
      </dgm:t>
    </dgm:pt>
    <dgm:pt modelId="{A39F359C-3AF2-9F4D-9ADD-A382235A7C36}" type="sibTrans" cxnId="{237161E5-C2E9-6A46-8381-6823A355CAAE}">
      <dgm:prSet/>
      <dgm:spPr/>
      <dgm:t>
        <a:bodyPr/>
        <a:lstStyle/>
        <a:p>
          <a:endParaRPr lang="hr-HR"/>
        </a:p>
      </dgm:t>
    </dgm:pt>
    <dgm:pt modelId="{86C298BA-1781-4A4B-AF04-59FCCC261ED1}">
      <dgm:prSet phldrT="[Text]" custT="1"/>
      <dgm:spPr/>
      <dgm:t>
        <a:bodyPr/>
        <a:lstStyle/>
        <a:p>
          <a:r>
            <a:rPr lang="ta-IN" sz="18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Poslovni i</a:t>
          </a:r>
          <a:r>
            <a:rPr lang="hr-HR" sz="18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ta-IN" sz="18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individualni </a:t>
          </a:r>
          <a:r>
            <a:rPr lang="hr-HR" sz="18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gosti, ljubitelji prirode, gastronomije i vina….</a:t>
          </a:r>
          <a:endParaRPr lang="hr-HR" sz="1800" dirty="0">
            <a:solidFill>
              <a:schemeClr val="tx1">
                <a:lumMod val="50000"/>
                <a:lumOff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78086152-8295-47E9-9818-63BBF903A73B}" type="parTrans" cxnId="{00B1B889-5970-43BA-8CA8-DC6D282712FD}">
      <dgm:prSet/>
      <dgm:spPr/>
      <dgm:t>
        <a:bodyPr/>
        <a:lstStyle/>
        <a:p>
          <a:endParaRPr lang="en-US"/>
        </a:p>
      </dgm:t>
    </dgm:pt>
    <dgm:pt modelId="{8275C876-A1B5-45FC-8BCB-DC92E075EAD3}" type="sibTrans" cxnId="{00B1B889-5970-43BA-8CA8-DC6D282712FD}">
      <dgm:prSet/>
      <dgm:spPr/>
      <dgm:t>
        <a:bodyPr/>
        <a:lstStyle/>
        <a:p>
          <a:endParaRPr lang="en-US"/>
        </a:p>
      </dgm:t>
    </dgm:pt>
    <dgm:pt modelId="{4F9F104A-BC55-43A7-958E-73F0480D8C82}">
      <dgm:prSet phldrT="[Text]" custT="1"/>
      <dgm:spPr/>
      <dgm:t>
        <a:bodyPr/>
        <a:lstStyle/>
        <a:p>
          <a:r>
            <a:rPr lang="hr-HR" sz="18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Obitelji</a:t>
          </a:r>
          <a:endParaRPr lang="hr-HR" sz="1800" dirty="0">
            <a:solidFill>
              <a:schemeClr val="tx1">
                <a:lumMod val="50000"/>
                <a:lumOff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30C47B3F-E094-4ACE-9C37-A22224744189}" type="parTrans" cxnId="{4DDF5DA8-C653-4F80-A54A-5BCB7CEEE498}">
      <dgm:prSet/>
      <dgm:spPr/>
      <dgm:t>
        <a:bodyPr/>
        <a:lstStyle/>
        <a:p>
          <a:endParaRPr lang="en-US"/>
        </a:p>
      </dgm:t>
    </dgm:pt>
    <dgm:pt modelId="{7BA29540-2F5E-4AAC-811A-15D54DF5FDE5}" type="sibTrans" cxnId="{4DDF5DA8-C653-4F80-A54A-5BCB7CEEE498}">
      <dgm:prSet/>
      <dgm:spPr/>
      <dgm:t>
        <a:bodyPr/>
        <a:lstStyle/>
        <a:p>
          <a:endParaRPr lang="en-US"/>
        </a:p>
      </dgm:t>
    </dgm:pt>
    <dgm:pt modelId="{E384ACF4-4604-4ADF-926C-DD45C9B5846E}" type="pres">
      <dgm:prSet presAssocID="{DDD3C681-C81D-4D8E-8ABF-18E2402E12B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053D3417-D292-48AC-8A34-7E7113049177}" type="pres">
      <dgm:prSet presAssocID="{DD8E8D1D-CB21-43B8-9EE6-E7F56236C476}" presName="linNode" presStyleCnt="0"/>
      <dgm:spPr/>
    </dgm:pt>
    <dgm:pt modelId="{CF1392F7-E0A9-45C8-ACBD-F6753E821F27}" type="pres">
      <dgm:prSet presAssocID="{DD8E8D1D-CB21-43B8-9EE6-E7F56236C476}" presName="parentText" presStyleLbl="node1" presStyleIdx="0" presStyleCnt="3" custLinFactNeighborX="-1239" custLinFactNeighborY="-4445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2025C7B-03F5-4C83-A53C-338384D00C9A}" type="pres">
      <dgm:prSet presAssocID="{DD8E8D1D-CB21-43B8-9EE6-E7F56236C476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E4F8E2A-09E1-4932-A207-CA549E1638B1}" type="pres">
      <dgm:prSet presAssocID="{E25194D1-2A47-445A-BD0B-97D72A5B5A37}" presName="sp" presStyleCnt="0"/>
      <dgm:spPr/>
    </dgm:pt>
    <dgm:pt modelId="{503572A4-7C14-4607-88E6-EBDD70E4BCDC}" type="pres">
      <dgm:prSet presAssocID="{E80B40CD-7B70-4BEE-9662-8B66581392D7}" presName="linNode" presStyleCnt="0"/>
      <dgm:spPr/>
    </dgm:pt>
    <dgm:pt modelId="{F6B0D5C4-001E-4542-BCCA-EF27B8814B0C}" type="pres">
      <dgm:prSet presAssocID="{E80B40CD-7B70-4BEE-9662-8B66581392D7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2A92D40-2758-4273-A0D0-BDB3138EA580}" type="pres">
      <dgm:prSet presAssocID="{E80B40CD-7B70-4BEE-9662-8B66581392D7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D80BDA8-A87D-46A9-9D2A-D83BAA59BE96}" type="pres">
      <dgm:prSet presAssocID="{74B8A4B0-9A3A-4AC4-B3FF-6028A6E69C7E}" presName="sp" presStyleCnt="0"/>
      <dgm:spPr/>
    </dgm:pt>
    <dgm:pt modelId="{27009A86-E63E-4B9D-A3A6-F2E35660A4F2}" type="pres">
      <dgm:prSet presAssocID="{EB5BFEC7-A8FE-4395-89C9-B16033547C92}" presName="linNode" presStyleCnt="0"/>
      <dgm:spPr/>
    </dgm:pt>
    <dgm:pt modelId="{C44629F3-638E-497A-A2DD-81D54D89A3C8}" type="pres">
      <dgm:prSet presAssocID="{EB5BFEC7-A8FE-4395-89C9-B16033547C92}" presName="parentText" presStyleLbl="node1" presStyleIdx="2" presStyleCnt="3" custLinFactNeighborX="-1383" custLinFactNeighborY="-1805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2A1FFD4-A28D-42C4-B8BF-A602FC84761A}" type="pres">
      <dgm:prSet presAssocID="{EB5BFEC7-A8FE-4395-89C9-B16033547C92}" presName="descendantText" presStyleLbl="alignAccFollowNode1" presStyleIdx="2" presStyleCnt="3" custAng="0" custScaleX="100135" custScaleY="122971" custLinFactNeighborX="3687" custLinFactNeighborY="5981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C6B20B79-B8E0-4ED6-AD58-5BA17535C93D}" srcId="{EB5BFEC7-A8FE-4395-89C9-B16033547C92}" destId="{229EB6DB-CA1E-4E2D-9BA3-FFD14AFD9073}" srcOrd="1" destOrd="0" parTransId="{89A8D114-406B-43B4-A197-898034E9F5FE}" sibTransId="{142BCAE2-A533-4AF2-A0BB-7F45F960F228}"/>
    <dgm:cxn modelId="{3D9DE3F8-4F5A-4731-9828-F1471B0CDC08}" srcId="{DDD3C681-C81D-4D8E-8ABF-18E2402E12BC}" destId="{DD8E8D1D-CB21-43B8-9EE6-E7F56236C476}" srcOrd="0" destOrd="0" parTransId="{59514B18-EC5D-4AB7-B09B-142A18EA1A5D}" sibTransId="{E25194D1-2A47-445A-BD0B-97D72A5B5A37}"/>
    <dgm:cxn modelId="{550EB415-BFA2-49C6-A294-68060D1C6865}" type="presOf" srcId="{4F9F104A-BC55-43A7-958E-73F0480D8C82}" destId="{32A1FFD4-A28D-42C4-B8BF-A602FC84761A}" srcOrd="0" destOrd="2" presId="urn:microsoft.com/office/officeart/2005/8/layout/vList5"/>
    <dgm:cxn modelId="{4DDF5DA8-C653-4F80-A54A-5BCB7CEEE498}" srcId="{EB5BFEC7-A8FE-4395-89C9-B16033547C92}" destId="{4F9F104A-BC55-43A7-958E-73F0480D8C82}" srcOrd="2" destOrd="0" parTransId="{30C47B3F-E094-4ACE-9C37-A22224744189}" sibTransId="{7BA29540-2F5E-4AAC-811A-15D54DF5FDE5}"/>
    <dgm:cxn modelId="{237161E5-C2E9-6A46-8381-6823A355CAAE}" srcId="{DD8E8D1D-CB21-43B8-9EE6-E7F56236C476}" destId="{CDF7EA3A-2673-2847-8FBB-E9F574B87D75}" srcOrd="1" destOrd="0" parTransId="{11CC9DE1-7998-064E-BD2D-54DC8D8D1C55}" sibTransId="{A39F359C-3AF2-9F4D-9ADD-A382235A7C36}"/>
    <dgm:cxn modelId="{09011F5B-D52A-46EC-80A7-CDB21C3E6029}" srcId="{E80B40CD-7B70-4BEE-9662-8B66581392D7}" destId="{DF9E3B6A-FDF3-4A74-BF21-66D6388FDF11}" srcOrd="0" destOrd="0" parTransId="{DA7829E8-6D64-45DE-B3D2-97968AAC8D62}" sibTransId="{A8411944-12D5-4A11-8EC4-6B5EC15E1C85}"/>
    <dgm:cxn modelId="{BB24E85F-83C5-417A-A00E-9F3F686FD8EB}" type="presOf" srcId="{CDF7EA3A-2673-2847-8FBB-E9F574B87D75}" destId="{62025C7B-03F5-4C83-A53C-338384D00C9A}" srcOrd="0" destOrd="1" presId="urn:microsoft.com/office/officeart/2005/8/layout/vList5"/>
    <dgm:cxn modelId="{9B34755D-FF3F-4CB7-9DC2-C5A88BA3A3E8}" type="presOf" srcId="{229EB6DB-CA1E-4E2D-9BA3-FFD14AFD9073}" destId="{32A1FFD4-A28D-42C4-B8BF-A602FC84761A}" srcOrd="0" destOrd="1" presId="urn:microsoft.com/office/officeart/2005/8/layout/vList5"/>
    <dgm:cxn modelId="{A5DE8305-23D9-42AB-87F8-976189771236}" type="presOf" srcId="{DDD3C681-C81D-4D8E-8ABF-18E2402E12BC}" destId="{E384ACF4-4604-4ADF-926C-DD45C9B5846E}" srcOrd="0" destOrd="0" presId="urn:microsoft.com/office/officeart/2005/8/layout/vList5"/>
    <dgm:cxn modelId="{89005E68-508D-4C6D-BA97-3249A25BCE5B}" srcId="{DD8E8D1D-CB21-43B8-9EE6-E7F56236C476}" destId="{728E2B9E-B7C2-47C0-B610-F4F2E2DFC6DA}" srcOrd="2" destOrd="0" parTransId="{1779B1DF-F4C4-45AA-81A8-8DA4316AE316}" sibTransId="{0038EE55-4915-4BB1-A3D7-ED7C4791B10A}"/>
    <dgm:cxn modelId="{6D114A4F-4B78-42CA-9FBB-92876C1C3260}" type="presOf" srcId="{86C298BA-1781-4A4B-AF04-59FCCC261ED1}" destId="{32A1FFD4-A28D-42C4-B8BF-A602FC84761A}" srcOrd="0" destOrd="3" presId="urn:microsoft.com/office/officeart/2005/8/layout/vList5"/>
    <dgm:cxn modelId="{66DDCF38-6B81-4792-B108-7A71413CFA45}" srcId="{DDD3C681-C81D-4D8E-8ABF-18E2402E12BC}" destId="{E80B40CD-7B70-4BEE-9662-8B66581392D7}" srcOrd="1" destOrd="0" parTransId="{C30D290D-617C-45D8-B2D7-EE307A75E782}" sibTransId="{74B8A4B0-9A3A-4AC4-B3FF-6028A6E69C7E}"/>
    <dgm:cxn modelId="{C84235FE-58E8-4AD6-89E0-5119341FEFA1}" srcId="{E80B40CD-7B70-4BEE-9662-8B66581392D7}" destId="{2713849A-0D59-4B1F-853F-BD8F65AD97E3}" srcOrd="1" destOrd="0" parTransId="{85C016AA-1FA2-4A4E-B994-42ADF4ECA3A6}" sibTransId="{07CF79D4-3896-45EA-B329-71C8DF2331F7}"/>
    <dgm:cxn modelId="{38B562D6-2A42-4BA1-84F6-ED40827DF4AD}" srcId="{DD8E8D1D-CB21-43B8-9EE6-E7F56236C476}" destId="{1369F294-EBA0-481F-A622-DE439F8BB4DB}" srcOrd="0" destOrd="0" parTransId="{F9F9C220-F90E-4421-9CCE-237F5180E31A}" sibTransId="{77D64561-CF03-40E8-B8AE-80085419C103}"/>
    <dgm:cxn modelId="{6106A985-B2F5-41C8-9862-1662E1112346}" type="presOf" srcId="{EB5BFEC7-A8FE-4395-89C9-B16033547C92}" destId="{C44629F3-638E-497A-A2DD-81D54D89A3C8}" srcOrd="0" destOrd="0" presId="urn:microsoft.com/office/officeart/2005/8/layout/vList5"/>
    <dgm:cxn modelId="{5F45FA4F-6D86-4EAD-8EDB-8D9B49A2043E}" type="presOf" srcId="{DF9E3B6A-FDF3-4A74-BF21-66D6388FDF11}" destId="{E2A92D40-2758-4273-A0D0-BDB3138EA580}" srcOrd="0" destOrd="0" presId="urn:microsoft.com/office/officeart/2005/8/layout/vList5"/>
    <dgm:cxn modelId="{B9C36803-8B94-4217-BA6C-961508C89710}" type="presOf" srcId="{728E2B9E-B7C2-47C0-B610-F4F2E2DFC6DA}" destId="{62025C7B-03F5-4C83-A53C-338384D00C9A}" srcOrd="0" destOrd="2" presId="urn:microsoft.com/office/officeart/2005/8/layout/vList5"/>
    <dgm:cxn modelId="{54B82F35-9D67-48D6-8A95-0EC9B6D1CEA7}" srcId="{EB5BFEC7-A8FE-4395-89C9-B16033547C92}" destId="{4D11BF4A-50A0-49EC-B630-45EC41946852}" srcOrd="0" destOrd="0" parTransId="{01D0535B-14C0-45BC-9D6B-A43C7F610D30}" sibTransId="{FD851BB0-58A0-4F5A-81EF-AF21F09550FB}"/>
    <dgm:cxn modelId="{77CFBEBC-0900-45AD-B8F1-62D338B2D2B9}" type="presOf" srcId="{E80B40CD-7B70-4BEE-9662-8B66581392D7}" destId="{F6B0D5C4-001E-4542-BCCA-EF27B8814B0C}" srcOrd="0" destOrd="0" presId="urn:microsoft.com/office/officeart/2005/8/layout/vList5"/>
    <dgm:cxn modelId="{00B1B889-5970-43BA-8CA8-DC6D282712FD}" srcId="{EB5BFEC7-A8FE-4395-89C9-B16033547C92}" destId="{86C298BA-1781-4A4B-AF04-59FCCC261ED1}" srcOrd="3" destOrd="0" parTransId="{78086152-8295-47E9-9818-63BBF903A73B}" sibTransId="{8275C876-A1B5-45FC-8BCB-DC92E075EAD3}"/>
    <dgm:cxn modelId="{A1685C04-6080-4128-A0F6-D0099FF97C01}" srcId="{DDD3C681-C81D-4D8E-8ABF-18E2402E12BC}" destId="{EB5BFEC7-A8FE-4395-89C9-B16033547C92}" srcOrd="2" destOrd="0" parTransId="{ECE3712F-F8D3-4AC9-9E1C-2499B3C009BD}" sibTransId="{1DF39DDE-151F-41E2-91F4-26E3EA3CD258}"/>
    <dgm:cxn modelId="{F710ED3B-BC24-483F-B534-DDBB0EC901C9}" type="presOf" srcId="{4D11BF4A-50A0-49EC-B630-45EC41946852}" destId="{32A1FFD4-A28D-42C4-B8BF-A602FC84761A}" srcOrd="0" destOrd="0" presId="urn:microsoft.com/office/officeart/2005/8/layout/vList5"/>
    <dgm:cxn modelId="{D807A016-638E-48F1-A6C6-49A4652AE643}" type="presOf" srcId="{2713849A-0D59-4B1F-853F-BD8F65AD97E3}" destId="{E2A92D40-2758-4273-A0D0-BDB3138EA580}" srcOrd="0" destOrd="1" presId="urn:microsoft.com/office/officeart/2005/8/layout/vList5"/>
    <dgm:cxn modelId="{9473BAB7-04CC-4956-9158-06E3D76B3D0D}" type="presOf" srcId="{1369F294-EBA0-481F-A622-DE439F8BB4DB}" destId="{62025C7B-03F5-4C83-A53C-338384D00C9A}" srcOrd="0" destOrd="0" presId="urn:microsoft.com/office/officeart/2005/8/layout/vList5"/>
    <dgm:cxn modelId="{96E55092-B498-450C-BF20-46B68894A85B}" type="presOf" srcId="{DD8E8D1D-CB21-43B8-9EE6-E7F56236C476}" destId="{CF1392F7-E0A9-45C8-ACBD-F6753E821F27}" srcOrd="0" destOrd="0" presId="urn:microsoft.com/office/officeart/2005/8/layout/vList5"/>
    <dgm:cxn modelId="{EDF991BD-CA3F-4F0E-9F26-446F61F88918}" type="presParOf" srcId="{E384ACF4-4604-4ADF-926C-DD45C9B5846E}" destId="{053D3417-D292-48AC-8A34-7E7113049177}" srcOrd="0" destOrd="0" presId="urn:microsoft.com/office/officeart/2005/8/layout/vList5"/>
    <dgm:cxn modelId="{CA5CCD8E-6DDC-4439-877C-097EDC2B2B5B}" type="presParOf" srcId="{053D3417-D292-48AC-8A34-7E7113049177}" destId="{CF1392F7-E0A9-45C8-ACBD-F6753E821F27}" srcOrd="0" destOrd="0" presId="urn:microsoft.com/office/officeart/2005/8/layout/vList5"/>
    <dgm:cxn modelId="{DDDA3C92-E815-4238-97FD-3EA39D338484}" type="presParOf" srcId="{053D3417-D292-48AC-8A34-7E7113049177}" destId="{62025C7B-03F5-4C83-A53C-338384D00C9A}" srcOrd="1" destOrd="0" presId="urn:microsoft.com/office/officeart/2005/8/layout/vList5"/>
    <dgm:cxn modelId="{9A70536F-7CCE-4AA1-9953-CAEFB4859AE0}" type="presParOf" srcId="{E384ACF4-4604-4ADF-926C-DD45C9B5846E}" destId="{BE4F8E2A-09E1-4932-A207-CA549E1638B1}" srcOrd="1" destOrd="0" presId="urn:microsoft.com/office/officeart/2005/8/layout/vList5"/>
    <dgm:cxn modelId="{C484C2A7-A889-4536-824E-E6B3DC8EFF33}" type="presParOf" srcId="{E384ACF4-4604-4ADF-926C-DD45C9B5846E}" destId="{503572A4-7C14-4607-88E6-EBDD70E4BCDC}" srcOrd="2" destOrd="0" presId="urn:microsoft.com/office/officeart/2005/8/layout/vList5"/>
    <dgm:cxn modelId="{85276D48-1ECA-44F9-AA83-2C2EF108ADFA}" type="presParOf" srcId="{503572A4-7C14-4607-88E6-EBDD70E4BCDC}" destId="{F6B0D5C4-001E-4542-BCCA-EF27B8814B0C}" srcOrd="0" destOrd="0" presId="urn:microsoft.com/office/officeart/2005/8/layout/vList5"/>
    <dgm:cxn modelId="{CA2E2612-EE55-4FF4-9ED9-E2E882451566}" type="presParOf" srcId="{503572A4-7C14-4607-88E6-EBDD70E4BCDC}" destId="{E2A92D40-2758-4273-A0D0-BDB3138EA580}" srcOrd="1" destOrd="0" presId="urn:microsoft.com/office/officeart/2005/8/layout/vList5"/>
    <dgm:cxn modelId="{36759D6E-3E43-47CE-AECC-71DAF117BBFA}" type="presParOf" srcId="{E384ACF4-4604-4ADF-926C-DD45C9B5846E}" destId="{0D80BDA8-A87D-46A9-9D2A-D83BAA59BE96}" srcOrd="3" destOrd="0" presId="urn:microsoft.com/office/officeart/2005/8/layout/vList5"/>
    <dgm:cxn modelId="{15835F27-94D4-4F55-A4D4-68318E782B8E}" type="presParOf" srcId="{E384ACF4-4604-4ADF-926C-DD45C9B5846E}" destId="{27009A86-E63E-4B9D-A3A6-F2E35660A4F2}" srcOrd="4" destOrd="0" presId="urn:microsoft.com/office/officeart/2005/8/layout/vList5"/>
    <dgm:cxn modelId="{10B4B213-8AD7-458B-92F6-9135178E3636}" type="presParOf" srcId="{27009A86-E63E-4B9D-A3A6-F2E35660A4F2}" destId="{C44629F3-638E-497A-A2DD-81D54D89A3C8}" srcOrd="0" destOrd="0" presId="urn:microsoft.com/office/officeart/2005/8/layout/vList5"/>
    <dgm:cxn modelId="{16217E9F-473A-48CC-A6FF-705E6893F3A2}" type="presParOf" srcId="{27009A86-E63E-4B9D-A3A6-F2E35660A4F2}" destId="{32A1FFD4-A28D-42C4-B8BF-A602FC84761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6A0FA1-EEAD-434F-B3F9-3CBE993EB3A0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B580E950-7FE2-4690-B0B9-F42F54CCBEBA}">
      <dgm:prSet phldrT="[Text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olidFill>
          <a:srgbClr val="CC9900"/>
        </a:solidFill>
      </dgm:spPr>
      <dgm:t>
        <a:bodyPr/>
        <a:lstStyle/>
        <a:p>
          <a:r>
            <a:rPr lang="hr-HR" sz="1800" b="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Turistički &amp; Gastro</a:t>
          </a:r>
          <a:endParaRPr lang="hr-HR" sz="1800" b="0" dirty="0">
            <a:solidFill>
              <a:schemeClr val="bg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18B5A79F-CE61-44E0-ABA8-A9CB4BA3EC65}" type="parTrans" cxnId="{9F984CE6-B3DB-4584-822B-341389FFDB6B}">
      <dgm:prSet/>
      <dgm:spPr/>
      <dgm:t>
        <a:bodyPr/>
        <a:lstStyle/>
        <a:p>
          <a:endParaRPr lang="hr-HR"/>
        </a:p>
      </dgm:t>
    </dgm:pt>
    <dgm:pt modelId="{EFB7EDB9-836B-44CE-9D46-19BA945E404D}" type="sibTrans" cxnId="{9F984CE6-B3DB-4584-822B-341389FFDB6B}">
      <dgm:prSet/>
      <dgm:spPr>
        <a:solidFill>
          <a:schemeClr val="accent1"/>
        </a:solidFill>
        <a:ln>
          <a:solidFill>
            <a:schemeClr val="accent2"/>
          </a:solidFill>
        </a:ln>
      </dgm:spPr>
      <dgm:t>
        <a:bodyPr/>
        <a:lstStyle/>
        <a:p>
          <a:endParaRPr lang="hr-HR" b="1"/>
        </a:p>
      </dgm:t>
    </dgm:pt>
    <dgm:pt modelId="{69073A6E-0A4E-479A-BFA5-9CF3362A09DF}">
      <dgm:prSet phldrT="[Text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olidFill>
          <a:srgbClr val="CC9900"/>
        </a:solidFill>
      </dgm:spPr>
      <dgm:t>
        <a:bodyPr/>
        <a:lstStyle/>
        <a:p>
          <a:r>
            <a:rPr lang="hr-HR" sz="18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Poslovni</a:t>
          </a:r>
          <a:endParaRPr lang="hr-HR" sz="1800" dirty="0">
            <a:solidFill>
              <a:schemeClr val="bg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C8756718-7D3D-45C9-89F2-044D28A5B962}" type="parTrans" cxnId="{E1F7B980-3A8F-4D97-BA37-68ADA21E2DF8}">
      <dgm:prSet/>
      <dgm:spPr/>
      <dgm:t>
        <a:bodyPr/>
        <a:lstStyle/>
        <a:p>
          <a:endParaRPr lang="hr-HR"/>
        </a:p>
      </dgm:t>
    </dgm:pt>
    <dgm:pt modelId="{E4943306-9288-44E9-8216-54197FFA1484}" type="sibTrans" cxnId="{E1F7B980-3A8F-4D97-BA37-68ADA21E2DF8}">
      <dgm:prSet/>
      <dgm:spPr>
        <a:solidFill>
          <a:schemeClr val="accent1"/>
        </a:solidFill>
      </dgm:spPr>
      <dgm:t>
        <a:bodyPr/>
        <a:lstStyle/>
        <a:p>
          <a:endParaRPr lang="hr-HR"/>
        </a:p>
      </dgm:t>
    </dgm:pt>
    <dgm:pt modelId="{603C803E-5E15-4B8D-88F8-337327DE2CCA}">
      <dgm:prSet phldrT="[Text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olidFill>
          <a:srgbClr val="CC9900"/>
        </a:solidFill>
      </dgm:spPr>
      <dgm:t>
        <a:bodyPr/>
        <a:lstStyle/>
        <a:p>
          <a:r>
            <a:rPr lang="hr-HR" sz="1800" b="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Dnevni</a:t>
          </a:r>
          <a:endParaRPr lang="hr-HR" sz="1800" b="0" dirty="0">
            <a:solidFill>
              <a:schemeClr val="bg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C9EA419C-6095-4F94-AC43-224F6951B724}" type="parTrans" cxnId="{70ED4F58-4258-4689-BCC0-6B584D47CF27}">
      <dgm:prSet/>
      <dgm:spPr/>
      <dgm:t>
        <a:bodyPr/>
        <a:lstStyle/>
        <a:p>
          <a:endParaRPr lang="hr-HR"/>
        </a:p>
      </dgm:t>
    </dgm:pt>
    <dgm:pt modelId="{2F5C5899-F348-4AFC-956F-BD45A6F523C9}" type="sibTrans" cxnId="{70ED4F58-4258-4689-BCC0-6B584D47CF27}">
      <dgm:prSet/>
      <dgm:spPr>
        <a:solidFill>
          <a:schemeClr val="accent1"/>
        </a:solidFill>
      </dgm:spPr>
      <dgm:t>
        <a:bodyPr/>
        <a:lstStyle/>
        <a:p>
          <a:endParaRPr lang="hr-HR"/>
        </a:p>
      </dgm:t>
    </dgm:pt>
    <dgm:pt modelId="{B7AB76C2-E0DD-44B4-A57A-F95204330E0C}">
      <dgm:prSet phldrT="[Text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olidFill>
          <a:srgbClr val="CC9900"/>
        </a:solidFill>
      </dgm:spPr>
      <dgm:t>
        <a:bodyPr/>
        <a:lstStyle/>
        <a:p>
          <a:r>
            <a:rPr lang="hr-HR" sz="18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Lifestyle</a:t>
          </a:r>
          <a:endParaRPr lang="hr-HR" sz="1800" dirty="0">
            <a:solidFill>
              <a:schemeClr val="bg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3AD28E51-C9C1-4406-A48E-590FD00A2CE8}" type="parTrans" cxnId="{E8F5CA71-9D95-486F-BCBC-483FBAD2B092}">
      <dgm:prSet/>
      <dgm:spPr/>
      <dgm:t>
        <a:bodyPr/>
        <a:lstStyle/>
        <a:p>
          <a:endParaRPr lang="hr-HR"/>
        </a:p>
      </dgm:t>
    </dgm:pt>
    <dgm:pt modelId="{CA6A7A09-BF09-42D9-B765-A27C337EAB62}" type="sibTrans" cxnId="{E8F5CA71-9D95-486F-BCBC-483FBAD2B092}">
      <dgm:prSet/>
      <dgm:spPr>
        <a:solidFill>
          <a:schemeClr val="accent1"/>
        </a:solidFill>
      </dgm:spPr>
      <dgm:t>
        <a:bodyPr/>
        <a:lstStyle/>
        <a:p>
          <a:endParaRPr lang="hr-HR"/>
        </a:p>
      </dgm:t>
    </dgm:pt>
    <dgm:pt modelId="{DB91F7B8-7927-44C7-B4AA-FB6812DC1DF2}" type="pres">
      <dgm:prSet presAssocID="{5F6A0FA1-EEAD-434F-B3F9-3CBE993EB3A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695A79B5-E4FF-4C94-8177-D0CE7320E25D}" type="pres">
      <dgm:prSet presAssocID="{B580E950-7FE2-4690-B0B9-F42F54CCBEBA}" presName="node" presStyleLbl="node1" presStyleIdx="0" presStyleCnt="4" custScaleX="108745" custScaleY="8796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73BA8ED-AAF5-41C4-955D-45871E676E1A}" type="pres">
      <dgm:prSet presAssocID="{EFB7EDB9-836B-44CE-9D46-19BA945E404D}" presName="sibTrans" presStyleLbl="sibTrans2D1" presStyleIdx="0" presStyleCnt="4"/>
      <dgm:spPr/>
      <dgm:t>
        <a:bodyPr/>
        <a:lstStyle/>
        <a:p>
          <a:endParaRPr lang="hr-HR"/>
        </a:p>
      </dgm:t>
    </dgm:pt>
    <dgm:pt modelId="{BC25145F-9D05-4A4E-8189-608BE817E0E3}" type="pres">
      <dgm:prSet presAssocID="{EFB7EDB9-836B-44CE-9D46-19BA945E404D}" presName="connectorText" presStyleLbl="sibTrans2D1" presStyleIdx="0" presStyleCnt="4"/>
      <dgm:spPr/>
      <dgm:t>
        <a:bodyPr/>
        <a:lstStyle/>
        <a:p>
          <a:endParaRPr lang="hr-HR"/>
        </a:p>
      </dgm:t>
    </dgm:pt>
    <dgm:pt modelId="{B278AB87-F309-41E7-85BC-25ECB93FCDD4}" type="pres">
      <dgm:prSet presAssocID="{603C803E-5E15-4B8D-88F8-337327DE2CCA}" presName="node" presStyleLbl="node1" presStyleIdx="1" presStyleCnt="4" custScaleX="116938" custRadScaleRad="98381" custRadScaleInc="-1050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D21E7AF-9FBE-4753-9CA4-15960E517819}" type="pres">
      <dgm:prSet presAssocID="{2F5C5899-F348-4AFC-956F-BD45A6F523C9}" presName="sibTrans" presStyleLbl="sibTrans2D1" presStyleIdx="1" presStyleCnt="4"/>
      <dgm:spPr/>
      <dgm:t>
        <a:bodyPr/>
        <a:lstStyle/>
        <a:p>
          <a:endParaRPr lang="hr-HR"/>
        </a:p>
      </dgm:t>
    </dgm:pt>
    <dgm:pt modelId="{7A6C2EAD-9AA7-499E-A39E-7332A654DC5D}" type="pres">
      <dgm:prSet presAssocID="{2F5C5899-F348-4AFC-956F-BD45A6F523C9}" presName="connectorText" presStyleLbl="sibTrans2D1" presStyleIdx="1" presStyleCnt="4"/>
      <dgm:spPr/>
      <dgm:t>
        <a:bodyPr/>
        <a:lstStyle/>
        <a:p>
          <a:endParaRPr lang="hr-HR"/>
        </a:p>
      </dgm:t>
    </dgm:pt>
    <dgm:pt modelId="{B42F2B8A-9FE1-4ADF-BC7E-B7C4E5A4E282}" type="pres">
      <dgm:prSet presAssocID="{B7AB76C2-E0DD-44B4-A57A-F95204330E0C}" presName="node" presStyleLbl="node1" presStyleIdx="2" presStyleCnt="4" custScaleX="121657" custScaleY="104898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FFA1E11-1B4D-4FE7-970B-D863449D7B24}" type="pres">
      <dgm:prSet presAssocID="{CA6A7A09-BF09-42D9-B765-A27C337EAB62}" presName="sibTrans" presStyleLbl="sibTrans2D1" presStyleIdx="2" presStyleCnt="4"/>
      <dgm:spPr/>
      <dgm:t>
        <a:bodyPr/>
        <a:lstStyle/>
        <a:p>
          <a:endParaRPr lang="en-US"/>
        </a:p>
      </dgm:t>
    </dgm:pt>
    <dgm:pt modelId="{F7B085C8-A8D3-45A7-915D-5CD71158A393}" type="pres">
      <dgm:prSet presAssocID="{CA6A7A09-BF09-42D9-B765-A27C337EAB62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3CE6BD52-E0C4-4A6C-9587-6261AC6D4C86}" type="pres">
      <dgm:prSet presAssocID="{69073A6E-0A4E-479A-BFA5-9CF3362A09DF}" presName="node" presStyleLbl="node1" presStyleIdx="3" presStyleCnt="4" custScaleX="111800" custScaleY="9853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2743D19-3C54-467A-A7A6-A829EF364ECE}" type="pres">
      <dgm:prSet presAssocID="{E4943306-9288-44E9-8216-54197FFA1484}" presName="sibTrans" presStyleLbl="sibTrans2D1" presStyleIdx="3" presStyleCnt="4"/>
      <dgm:spPr/>
      <dgm:t>
        <a:bodyPr/>
        <a:lstStyle/>
        <a:p>
          <a:endParaRPr lang="hr-HR"/>
        </a:p>
      </dgm:t>
    </dgm:pt>
    <dgm:pt modelId="{DB8B531B-32F8-4BF1-9FF0-EC35A6C31697}" type="pres">
      <dgm:prSet presAssocID="{E4943306-9288-44E9-8216-54197FFA1484}" presName="connectorText" presStyleLbl="sibTrans2D1" presStyleIdx="3" presStyleCnt="4"/>
      <dgm:spPr/>
      <dgm:t>
        <a:bodyPr/>
        <a:lstStyle/>
        <a:p>
          <a:endParaRPr lang="hr-HR"/>
        </a:p>
      </dgm:t>
    </dgm:pt>
  </dgm:ptLst>
  <dgm:cxnLst>
    <dgm:cxn modelId="{F6C9DC69-19CF-4B85-89A3-170655F14B03}" type="presOf" srcId="{5F6A0FA1-EEAD-434F-B3F9-3CBE993EB3A0}" destId="{DB91F7B8-7927-44C7-B4AA-FB6812DC1DF2}" srcOrd="0" destOrd="0" presId="urn:microsoft.com/office/officeart/2005/8/layout/cycle2"/>
    <dgm:cxn modelId="{E8F5CA71-9D95-486F-BCBC-483FBAD2B092}" srcId="{5F6A0FA1-EEAD-434F-B3F9-3CBE993EB3A0}" destId="{B7AB76C2-E0DD-44B4-A57A-F95204330E0C}" srcOrd="2" destOrd="0" parTransId="{3AD28E51-C9C1-4406-A48E-590FD00A2CE8}" sibTransId="{CA6A7A09-BF09-42D9-B765-A27C337EAB62}"/>
    <dgm:cxn modelId="{FE7859C2-47AE-4944-9E29-FBC1F98D3A99}" type="presOf" srcId="{69073A6E-0A4E-479A-BFA5-9CF3362A09DF}" destId="{3CE6BD52-E0C4-4A6C-9587-6261AC6D4C86}" srcOrd="0" destOrd="0" presId="urn:microsoft.com/office/officeart/2005/8/layout/cycle2"/>
    <dgm:cxn modelId="{DAC4B747-F125-4CBD-B7D5-7475877E91FF}" type="presOf" srcId="{EFB7EDB9-836B-44CE-9D46-19BA945E404D}" destId="{BC25145F-9D05-4A4E-8189-608BE817E0E3}" srcOrd="1" destOrd="0" presId="urn:microsoft.com/office/officeart/2005/8/layout/cycle2"/>
    <dgm:cxn modelId="{C2E30914-12ED-442D-B922-F081F3ADCC16}" type="presOf" srcId="{E4943306-9288-44E9-8216-54197FFA1484}" destId="{DB8B531B-32F8-4BF1-9FF0-EC35A6C31697}" srcOrd="1" destOrd="0" presId="urn:microsoft.com/office/officeart/2005/8/layout/cycle2"/>
    <dgm:cxn modelId="{2A05015A-8BED-40B0-A2C4-B59222ECA6A8}" type="presOf" srcId="{603C803E-5E15-4B8D-88F8-337327DE2CCA}" destId="{B278AB87-F309-41E7-85BC-25ECB93FCDD4}" srcOrd="0" destOrd="0" presId="urn:microsoft.com/office/officeart/2005/8/layout/cycle2"/>
    <dgm:cxn modelId="{B3CA8306-1767-4DF1-836D-ADB63146ABAD}" type="presOf" srcId="{B580E950-7FE2-4690-B0B9-F42F54CCBEBA}" destId="{695A79B5-E4FF-4C94-8177-D0CE7320E25D}" srcOrd="0" destOrd="0" presId="urn:microsoft.com/office/officeart/2005/8/layout/cycle2"/>
    <dgm:cxn modelId="{B3E03D23-9642-41B1-9F87-E96441DCD789}" type="presOf" srcId="{2F5C5899-F348-4AFC-956F-BD45A6F523C9}" destId="{7A6C2EAD-9AA7-499E-A39E-7332A654DC5D}" srcOrd="1" destOrd="0" presId="urn:microsoft.com/office/officeart/2005/8/layout/cycle2"/>
    <dgm:cxn modelId="{9A7AB1EA-514F-44DA-8B2C-364276664BF1}" type="presOf" srcId="{E4943306-9288-44E9-8216-54197FFA1484}" destId="{F2743D19-3C54-467A-A7A6-A829EF364ECE}" srcOrd="0" destOrd="0" presId="urn:microsoft.com/office/officeart/2005/8/layout/cycle2"/>
    <dgm:cxn modelId="{5839D256-0D9B-4922-9097-57AED626771B}" type="presOf" srcId="{CA6A7A09-BF09-42D9-B765-A27C337EAB62}" destId="{F7B085C8-A8D3-45A7-915D-5CD71158A393}" srcOrd="1" destOrd="0" presId="urn:microsoft.com/office/officeart/2005/8/layout/cycle2"/>
    <dgm:cxn modelId="{E1F7B980-3A8F-4D97-BA37-68ADA21E2DF8}" srcId="{5F6A0FA1-EEAD-434F-B3F9-3CBE993EB3A0}" destId="{69073A6E-0A4E-479A-BFA5-9CF3362A09DF}" srcOrd="3" destOrd="0" parTransId="{C8756718-7D3D-45C9-89F2-044D28A5B962}" sibTransId="{E4943306-9288-44E9-8216-54197FFA1484}"/>
    <dgm:cxn modelId="{E521360E-D780-446E-BF5E-738E6B945F80}" type="presOf" srcId="{2F5C5899-F348-4AFC-956F-BD45A6F523C9}" destId="{2D21E7AF-9FBE-4753-9CA4-15960E517819}" srcOrd="0" destOrd="0" presId="urn:microsoft.com/office/officeart/2005/8/layout/cycle2"/>
    <dgm:cxn modelId="{9F984CE6-B3DB-4584-822B-341389FFDB6B}" srcId="{5F6A0FA1-EEAD-434F-B3F9-3CBE993EB3A0}" destId="{B580E950-7FE2-4690-B0B9-F42F54CCBEBA}" srcOrd="0" destOrd="0" parTransId="{18B5A79F-CE61-44E0-ABA8-A9CB4BA3EC65}" sibTransId="{EFB7EDB9-836B-44CE-9D46-19BA945E404D}"/>
    <dgm:cxn modelId="{9898C735-56B8-4C98-9E67-07657D88CF14}" type="presOf" srcId="{B7AB76C2-E0DD-44B4-A57A-F95204330E0C}" destId="{B42F2B8A-9FE1-4ADF-BC7E-B7C4E5A4E282}" srcOrd="0" destOrd="0" presId="urn:microsoft.com/office/officeart/2005/8/layout/cycle2"/>
    <dgm:cxn modelId="{13C91A7F-5F96-451C-B402-65E99844C69F}" type="presOf" srcId="{EFB7EDB9-836B-44CE-9D46-19BA945E404D}" destId="{673BA8ED-AAF5-41C4-955D-45871E676E1A}" srcOrd="0" destOrd="0" presId="urn:microsoft.com/office/officeart/2005/8/layout/cycle2"/>
    <dgm:cxn modelId="{70ED4F58-4258-4689-BCC0-6B584D47CF27}" srcId="{5F6A0FA1-EEAD-434F-B3F9-3CBE993EB3A0}" destId="{603C803E-5E15-4B8D-88F8-337327DE2CCA}" srcOrd="1" destOrd="0" parTransId="{C9EA419C-6095-4F94-AC43-224F6951B724}" sibTransId="{2F5C5899-F348-4AFC-956F-BD45A6F523C9}"/>
    <dgm:cxn modelId="{BB06FF75-4361-4E8E-A2E1-1C305C1F50BD}" type="presOf" srcId="{CA6A7A09-BF09-42D9-B765-A27C337EAB62}" destId="{3FFA1E11-1B4D-4FE7-970B-D863449D7B24}" srcOrd="0" destOrd="0" presId="urn:microsoft.com/office/officeart/2005/8/layout/cycle2"/>
    <dgm:cxn modelId="{CEC49583-E208-46C4-8CBC-4AAE9501D559}" type="presParOf" srcId="{DB91F7B8-7927-44C7-B4AA-FB6812DC1DF2}" destId="{695A79B5-E4FF-4C94-8177-D0CE7320E25D}" srcOrd="0" destOrd="0" presId="urn:microsoft.com/office/officeart/2005/8/layout/cycle2"/>
    <dgm:cxn modelId="{E8DA28E7-3253-4C86-94EF-656538E80BB5}" type="presParOf" srcId="{DB91F7B8-7927-44C7-B4AA-FB6812DC1DF2}" destId="{673BA8ED-AAF5-41C4-955D-45871E676E1A}" srcOrd="1" destOrd="0" presId="urn:microsoft.com/office/officeart/2005/8/layout/cycle2"/>
    <dgm:cxn modelId="{723D83D4-7703-4288-9652-98CA2F9A54FE}" type="presParOf" srcId="{673BA8ED-AAF5-41C4-955D-45871E676E1A}" destId="{BC25145F-9D05-4A4E-8189-608BE817E0E3}" srcOrd="0" destOrd="0" presId="urn:microsoft.com/office/officeart/2005/8/layout/cycle2"/>
    <dgm:cxn modelId="{9E36D0BB-5C88-4296-9A64-DDCAFE01B517}" type="presParOf" srcId="{DB91F7B8-7927-44C7-B4AA-FB6812DC1DF2}" destId="{B278AB87-F309-41E7-85BC-25ECB93FCDD4}" srcOrd="2" destOrd="0" presId="urn:microsoft.com/office/officeart/2005/8/layout/cycle2"/>
    <dgm:cxn modelId="{BA7A624D-53D3-4F2D-A625-0CA05623F8E2}" type="presParOf" srcId="{DB91F7B8-7927-44C7-B4AA-FB6812DC1DF2}" destId="{2D21E7AF-9FBE-4753-9CA4-15960E517819}" srcOrd="3" destOrd="0" presId="urn:microsoft.com/office/officeart/2005/8/layout/cycle2"/>
    <dgm:cxn modelId="{49B2593F-D8C5-4DB3-8999-2BA510C64F8E}" type="presParOf" srcId="{2D21E7AF-9FBE-4753-9CA4-15960E517819}" destId="{7A6C2EAD-9AA7-499E-A39E-7332A654DC5D}" srcOrd="0" destOrd="0" presId="urn:microsoft.com/office/officeart/2005/8/layout/cycle2"/>
    <dgm:cxn modelId="{6E651560-2D83-404D-B371-C90D289ADC7F}" type="presParOf" srcId="{DB91F7B8-7927-44C7-B4AA-FB6812DC1DF2}" destId="{B42F2B8A-9FE1-4ADF-BC7E-B7C4E5A4E282}" srcOrd="4" destOrd="0" presId="urn:microsoft.com/office/officeart/2005/8/layout/cycle2"/>
    <dgm:cxn modelId="{6E593BDD-F2FB-4702-8E45-F7CA09646CB9}" type="presParOf" srcId="{DB91F7B8-7927-44C7-B4AA-FB6812DC1DF2}" destId="{3FFA1E11-1B4D-4FE7-970B-D863449D7B24}" srcOrd="5" destOrd="0" presId="urn:microsoft.com/office/officeart/2005/8/layout/cycle2"/>
    <dgm:cxn modelId="{E05FC585-76C8-418D-A9D2-E1849E7FBAC9}" type="presParOf" srcId="{3FFA1E11-1B4D-4FE7-970B-D863449D7B24}" destId="{F7B085C8-A8D3-45A7-915D-5CD71158A393}" srcOrd="0" destOrd="0" presId="urn:microsoft.com/office/officeart/2005/8/layout/cycle2"/>
    <dgm:cxn modelId="{34CB4A15-F168-4BAA-A0FF-B596985ED7C6}" type="presParOf" srcId="{DB91F7B8-7927-44C7-B4AA-FB6812DC1DF2}" destId="{3CE6BD52-E0C4-4A6C-9587-6261AC6D4C86}" srcOrd="6" destOrd="0" presId="urn:microsoft.com/office/officeart/2005/8/layout/cycle2"/>
    <dgm:cxn modelId="{D7B5FC4E-A745-4123-B169-FF2A8D4931F3}" type="presParOf" srcId="{DB91F7B8-7927-44C7-B4AA-FB6812DC1DF2}" destId="{F2743D19-3C54-467A-A7A6-A829EF364ECE}" srcOrd="7" destOrd="0" presId="urn:microsoft.com/office/officeart/2005/8/layout/cycle2"/>
    <dgm:cxn modelId="{1B5FE8BB-5D29-4289-8A53-A1F241A18212}" type="presParOf" srcId="{F2743D19-3C54-467A-A7A6-A829EF364ECE}" destId="{DB8B531B-32F8-4BF1-9FF0-EC35A6C3169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1E5BE2A-99EE-41E6-9ABC-7217C2A1ED0E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0B168211-E00B-4583-8FA8-2EE59FE81F70}">
      <dgm:prSet phldrT="[Text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olidFill>
          <a:srgbClr val="CC9900"/>
        </a:solidFill>
      </dgm:spPr>
      <dgm:t>
        <a:bodyPr/>
        <a:lstStyle/>
        <a:p>
          <a:pPr algn="l"/>
          <a:r>
            <a:rPr lang="hr-HR" sz="11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Grupna i individualna medijska putovanja</a:t>
          </a:r>
          <a:endParaRPr lang="hr-HR" sz="1100" b="1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8AF59163-1BB5-4FD6-BF94-0225E940F5BD}" type="parTrans" cxnId="{43E09916-D99C-492F-A414-EFB8665F70FE}">
      <dgm:prSet/>
      <dgm:spPr/>
      <dgm:t>
        <a:bodyPr/>
        <a:lstStyle/>
        <a:p>
          <a:endParaRPr lang="hr-HR"/>
        </a:p>
      </dgm:t>
    </dgm:pt>
    <dgm:pt modelId="{757B7322-E798-4FB1-A7C3-178B1E729024}" type="sibTrans" cxnId="{43E09916-D99C-492F-A414-EFB8665F70FE}">
      <dgm:prSet/>
      <dgm:spPr/>
      <dgm:t>
        <a:bodyPr/>
        <a:lstStyle/>
        <a:p>
          <a:endParaRPr lang="hr-HR"/>
        </a:p>
      </dgm:t>
    </dgm:pt>
    <dgm:pt modelId="{469F21DF-5A2F-4E93-9BF9-B912CAF4A54A}">
      <dgm:prSet phldrT="[Text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olidFill>
          <a:srgbClr val="CC9900"/>
        </a:solidFill>
      </dgm:spPr>
      <dgm:t>
        <a:bodyPr/>
        <a:lstStyle/>
        <a:p>
          <a:pPr algn="l"/>
          <a:r>
            <a:rPr lang="hr-HR" sz="12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Korporativni PR</a:t>
          </a:r>
        </a:p>
      </dgm:t>
    </dgm:pt>
    <dgm:pt modelId="{8F9746B0-8AFD-4E30-BF80-6BBEF27FAE55}" type="parTrans" cxnId="{CC24EA32-B40B-4A29-A0D2-C91E1CB2BF85}">
      <dgm:prSet/>
      <dgm:spPr/>
      <dgm:t>
        <a:bodyPr/>
        <a:lstStyle/>
        <a:p>
          <a:endParaRPr lang="hr-HR"/>
        </a:p>
      </dgm:t>
    </dgm:pt>
    <dgm:pt modelId="{672B4A7A-6BE0-4DC5-8E50-9A8D7957B679}" type="sibTrans" cxnId="{CC24EA32-B40B-4A29-A0D2-C91E1CB2BF85}">
      <dgm:prSet/>
      <dgm:spPr/>
      <dgm:t>
        <a:bodyPr/>
        <a:lstStyle/>
        <a:p>
          <a:endParaRPr lang="hr-HR"/>
        </a:p>
      </dgm:t>
    </dgm:pt>
    <dgm:pt modelId="{02823991-7378-4289-B558-5F3434B47A59}">
      <dgm:prSet phldrT="[Text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olidFill>
          <a:srgbClr val="CC9900"/>
        </a:solidFill>
      </dgm:spPr>
      <dgm:t>
        <a:bodyPr/>
        <a:lstStyle/>
        <a:p>
          <a:r>
            <a:rPr lang="hr-HR" sz="12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Kreativne priče</a:t>
          </a:r>
        </a:p>
      </dgm:t>
    </dgm:pt>
    <dgm:pt modelId="{655EEBA9-E97B-4283-BC10-48AA2347819E}" type="parTrans" cxnId="{4365941D-F2AE-4518-9133-6D194F911165}">
      <dgm:prSet/>
      <dgm:spPr/>
      <dgm:t>
        <a:bodyPr/>
        <a:lstStyle/>
        <a:p>
          <a:endParaRPr lang="hr-HR"/>
        </a:p>
      </dgm:t>
    </dgm:pt>
    <dgm:pt modelId="{BCA606B9-043C-4D5E-9A14-A635A03A4270}" type="sibTrans" cxnId="{4365941D-F2AE-4518-9133-6D194F911165}">
      <dgm:prSet/>
      <dgm:spPr/>
      <dgm:t>
        <a:bodyPr/>
        <a:lstStyle/>
        <a:p>
          <a:endParaRPr lang="hr-HR"/>
        </a:p>
      </dgm:t>
    </dgm:pt>
    <dgm:pt modelId="{599EBAC5-98CB-864D-B93A-79317E6DD5A6}">
      <dgm:prSet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olidFill>
          <a:srgbClr val="CC9900"/>
        </a:solidFill>
      </dgm:spPr>
      <dgm:t>
        <a:bodyPr/>
        <a:lstStyle/>
        <a:p>
          <a:r>
            <a:rPr lang="hr-HR" sz="12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Poslovni sastanci “1 na 1”</a:t>
          </a:r>
          <a:endParaRPr lang="en-US" sz="1200" b="1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56B463FF-EF4E-AA4B-93EE-CFB2659448A4}" type="parTrans" cxnId="{C23BDC43-EAF3-0749-92AC-F678058F1F3F}">
      <dgm:prSet/>
      <dgm:spPr/>
      <dgm:t>
        <a:bodyPr/>
        <a:lstStyle/>
        <a:p>
          <a:endParaRPr lang="en-US"/>
        </a:p>
      </dgm:t>
    </dgm:pt>
    <dgm:pt modelId="{18E9941C-DEA5-F54F-993D-610EFE48A8AC}" type="sibTrans" cxnId="{C23BDC43-EAF3-0749-92AC-F678058F1F3F}">
      <dgm:prSet/>
      <dgm:spPr/>
      <dgm:t>
        <a:bodyPr/>
        <a:lstStyle/>
        <a:p>
          <a:endParaRPr lang="en-US"/>
        </a:p>
      </dgm:t>
    </dgm:pt>
    <dgm:pt modelId="{9D4A1627-FA01-8244-A705-A64F54CB74BF}">
      <dgm:prSet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olidFill>
          <a:srgbClr val="CC9900"/>
        </a:solidFill>
      </dgm:spPr>
      <dgm:t>
        <a:bodyPr/>
        <a:lstStyle/>
        <a:p>
          <a:r>
            <a:rPr lang="ta-IN" sz="1200" b="1" dirty="0" smtClean="0">
              <a:latin typeface="Verdana" pitchFamily="34" charset="0"/>
              <a:ea typeface="Verdana" pitchFamily="34" charset="0"/>
            </a:rPr>
            <a:t>P</a:t>
          </a:r>
          <a:r>
            <a:rPr lang="hr-HR" sz="1200" b="1" dirty="0" smtClean="0">
              <a:latin typeface="Verdana" pitchFamily="34" charset="0"/>
              <a:ea typeface="Verdana" pitchFamily="34" charset="0"/>
            </a:rPr>
            <a:t>riopćenja za medije</a:t>
          </a:r>
          <a:endParaRPr lang="en-US" sz="1200" b="1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7D089884-1C4D-9A43-9CD9-019FAB81DCA3}" type="parTrans" cxnId="{47BBDACB-A380-E947-8290-F3C957BE4D55}">
      <dgm:prSet/>
      <dgm:spPr/>
      <dgm:t>
        <a:bodyPr/>
        <a:lstStyle/>
        <a:p>
          <a:endParaRPr lang="en-US"/>
        </a:p>
      </dgm:t>
    </dgm:pt>
    <dgm:pt modelId="{B51B9458-8331-0648-BC3E-A31703229291}" type="sibTrans" cxnId="{47BBDACB-A380-E947-8290-F3C957BE4D55}">
      <dgm:prSet/>
      <dgm:spPr/>
      <dgm:t>
        <a:bodyPr/>
        <a:lstStyle/>
        <a:p>
          <a:endParaRPr lang="en-US"/>
        </a:p>
      </dgm:t>
    </dgm:pt>
    <dgm:pt modelId="{5925B3CA-8283-460B-B154-4DBBDEB4C568}">
      <dgm:prSet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olidFill>
          <a:srgbClr val="CC9900"/>
        </a:solidFill>
      </dgm:spPr>
      <dgm:t>
        <a:bodyPr/>
        <a:lstStyle/>
        <a:p>
          <a:r>
            <a:rPr lang="hr-HR" sz="12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Suradnja</a:t>
          </a:r>
          <a:r>
            <a:rPr lang="hr-HR" sz="1200" b="1" baseline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 s poznatim osobama</a:t>
          </a:r>
          <a:endParaRPr lang="en-US" sz="1200" b="1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0FAE7330-53CF-4763-BB22-0BBDF9AE114A}" type="parTrans" cxnId="{70334297-C921-4FC5-86FD-256AECF3DDEF}">
      <dgm:prSet/>
      <dgm:spPr/>
      <dgm:t>
        <a:bodyPr/>
        <a:lstStyle/>
        <a:p>
          <a:endParaRPr lang="hr-HR"/>
        </a:p>
      </dgm:t>
    </dgm:pt>
    <dgm:pt modelId="{8C312068-D03B-4F93-9227-2787C4613EC6}" type="sibTrans" cxnId="{70334297-C921-4FC5-86FD-256AECF3DDEF}">
      <dgm:prSet/>
      <dgm:spPr/>
      <dgm:t>
        <a:bodyPr/>
        <a:lstStyle/>
        <a:p>
          <a:endParaRPr lang="hr-HR"/>
        </a:p>
      </dgm:t>
    </dgm:pt>
    <dgm:pt modelId="{CC5A8D81-E96B-4819-968C-6AD8BA375102}" type="pres">
      <dgm:prSet presAssocID="{E1E5BE2A-99EE-41E6-9ABC-7217C2A1ED0E}" presName="compositeShape" presStyleCnt="0">
        <dgm:presLayoutVars>
          <dgm:chMax val="7"/>
          <dgm:dir/>
          <dgm:resizeHandles val="exact"/>
        </dgm:presLayoutVars>
      </dgm:prSet>
      <dgm:spPr/>
    </dgm:pt>
    <dgm:pt modelId="{63441FC7-F18F-43AD-A694-B3819377613E}" type="pres">
      <dgm:prSet presAssocID="{E1E5BE2A-99EE-41E6-9ABC-7217C2A1ED0E}" presName="wedge1" presStyleLbl="node1" presStyleIdx="0" presStyleCnt="6" custScaleX="107583" custScaleY="108078"/>
      <dgm:spPr/>
      <dgm:t>
        <a:bodyPr/>
        <a:lstStyle/>
        <a:p>
          <a:endParaRPr lang="hr-HR"/>
        </a:p>
      </dgm:t>
    </dgm:pt>
    <dgm:pt modelId="{D505DEF2-0395-42A3-8140-4B7F08014397}" type="pres">
      <dgm:prSet presAssocID="{E1E5BE2A-99EE-41E6-9ABC-7217C2A1ED0E}" presName="dummy1a" presStyleCnt="0"/>
      <dgm:spPr/>
    </dgm:pt>
    <dgm:pt modelId="{49F0C2D7-91A8-4FB7-A624-3A19A49FFD9A}" type="pres">
      <dgm:prSet presAssocID="{E1E5BE2A-99EE-41E6-9ABC-7217C2A1ED0E}" presName="dummy1b" presStyleCnt="0"/>
      <dgm:spPr/>
    </dgm:pt>
    <dgm:pt modelId="{9A801357-8EB2-4968-A5F6-0F1E667B344E}" type="pres">
      <dgm:prSet presAssocID="{E1E5BE2A-99EE-41E6-9ABC-7217C2A1ED0E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234FB74-C251-438E-91AE-371999CC43EC}" type="pres">
      <dgm:prSet presAssocID="{E1E5BE2A-99EE-41E6-9ABC-7217C2A1ED0E}" presName="wedge2" presStyleLbl="node1" presStyleIdx="1" presStyleCnt="6" custScaleX="108470" custScaleY="9837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olidFill>
          <a:srgbClr val="CC9900"/>
        </a:solidFill>
      </dgm:spPr>
      <dgm:t>
        <a:bodyPr/>
        <a:lstStyle/>
        <a:p>
          <a:endParaRPr lang="hr-HR"/>
        </a:p>
      </dgm:t>
    </dgm:pt>
    <dgm:pt modelId="{D35C83F4-2609-4EA6-A644-A3C1494F59B9}" type="pres">
      <dgm:prSet presAssocID="{E1E5BE2A-99EE-41E6-9ABC-7217C2A1ED0E}" presName="dummy2a" presStyleCnt="0"/>
      <dgm:spPr/>
    </dgm:pt>
    <dgm:pt modelId="{289E1D5B-DE4F-480F-A313-8498814FD02F}" type="pres">
      <dgm:prSet presAssocID="{E1E5BE2A-99EE-41E6-9ABC-7217C2A1ED0E}" presName="dummy2b" presStyleCnt="0"/>
      <dgm:spPr/>
    </dgm:pt>
    <dgm:pt modelId="{60749FE0-04D1-42D0-A5FD-89D128B12670}" type="pres">
      <dgm:prSet presAssocID="{E1E5BE2A-99EE-41E6-9ABC-7217C2A1ED0E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8CE5A53-56DB-4717-8E81-238574DA2FBC}" type="pres">
      <dgm:prSet presAssocID="{E1E5BE2A-99EE-41E6-9ABC-7217C2A1ED0E}" presName="wedge3" presStyleLbl="node1" presStyleIdx="2" presStyleCnt="6" custScaleX="103119" custScaleY="97293" custLinFactNeighborX="278" custLinFactNeighborY="395"/>
      <dgm:spPr/>
      <dgm:t>
        <a:bodyPr/>
        <a:lstStyle/>
        <a:p>
          <a:endParaRPr lang="hr-HR"/>
        </a:p>
      </dgm:t>
    </dgm:pt>
    <dgm:pt modelId="{9139B2E2-72B0-4375-A0AD-600E3127963E}" type="pres">
      <dgm:prSet presAssocID="{E1E5BE2A-99EE-41E6-9ABC-7217C2A1ED0E}" presName="dummy3a" presStyleCnt="0"/>
      <dgm:spPr/>
    </dgm:pt>
    <dgm:pt modelId="{6E96AB15-FAD9-4C13-A695-DA0C7CCEBFE1}" type="pres">
      <dgm:prSet presAssocID="{E1E5BE2A-99EE-41E6-9ABC-7217C2A1ED0E}" presName="dummy3b" presStyleCnt="0"/>
      <dgm:spPr/>
    </dgm:pt>
    <dgm:pt modelId="{4D3EEC24-1050-4068-AEA6-D5B3CC0E9BB9}" type="pres">
      <dgm:prSet presAssocID="{E1E5BE2A-99EE-41E6-9ABC-7217C2A1ED0E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9888B2D-DAB5-495D-8136-A18D6D695D0C}" type="pres">
      <dgm:prSet presAssocID="{E1E5BE2A-99EE-41E6-9ABC-7217C2A1ED0E}" presName="wedge4" presStyleLbl="node1" presStyleIdx="3" presStyleCnt="6"/>
      <dgm:spPr/>
      <dgm:t>
        <a:bodyPr/>
        <a:lstStyle/>
        <a:p>
          <a:endParaRPr lang="hr-HR"/>
        </a:p>
      </dgm:t>
    </dgm:pt>
    <dgm:pt modelId="{11FD7013-5775-44CE-9C09-D49810A71CC7}" type="pres">
      <dgm:prSet presAssocID="{E1E5BE2A-99EE-41E6-9ABC-7217C2A1ED0E}" presName="dummy4a" presStyleCnt="0"/>
      <dgm:spPr/>
    </dgm:pt>
    <dgm:pt modelId="{229EABA0-FFCA-4C1E-B390-29FFDAC3D087}" type="pres">
      <dgm:prSet presAssocID="{E1E5BE2A-99EE-41E6-9ABC-7217C2A1ED0E}" presName="dummy4b" presStyleCnt="0"/>
      <dgm:spPr/>
    </dgm:pt>
    <dgm:pt modelId="{48A97E9F-D87A-4514-9188-9999F6C2D0CC}" type="pres">
      <dgm:prSet presAssocID="{E1E5BE2A-99EE-41E6-9ABC-7217C2A1ED0E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18E30AC-F0D3-0841-988E-8B9146E08969}" type="pres">
      <dgm:prSet presAssocID="{E1E5BE2A-99EE-41E6-9ABC-7217C2A1ED0E}" presName="wedge5" presStyleLbl="node1" presStyleIdx="4" presStyleCnt="6"/>
      <dgm:spPr/>
      <dgm:t>
        <a:bodyPr/>
        <a:lstStyle/>
        <a:p>
          <a:endParaRPr lang="hr-HR"/>
        </a:p>
      </dgm:t>
    </dgm:pt>
    <dgm:pt modelId="{F7DA9519-DA76-A24E-93B9-A44F1B75FAFC}" type="pres">
      <dgm:prSet presAssocID="{E1E5BE2A-99EE-41E6-9ABC-7217C2A1ED0E}" presName="dummy5a" presStyleCnt="0"/>
      <dgm:spPr/>
    </dgm:pt>
    <dgm:pt modelId="{6B7F416A-4410-844C-B762-1EFBAE0F5E2C}" type="pres">
      <dgm:prSet presAssocID="{E1E5BE2A-99EE-41E6-9ABC-7217C2A1ED0E}" presName="dummy5b" presStyleCnt="0"/>
      <dgm:spPr/>
    </dgm:pt>
    <dgm:pt modelId="{8F965E3E-C7EC-764F-841D-B13CD2C8F58D}" type="pres">
      <dgm:prSet presAssocID="{E1E5BE2A-99EE-41E6-9ABC-7217C2A1ED0E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42EFE92-C318-744F-AEE2-F179823FF458}" type="pres">
      <dgm:prSet presAssocID="{E1E5BE2A-99EE-41E6-9ABC-7217C2A1ED0E}" presName="wedge6" presStyleLbl="node1" presStyleIdx="5" presStyleCnt="6" custScaleX="103615" custScaleY="105248"/>
      <dgm:spPr/>
      <dgm:t>
        <a:bodyPr/>
        <a:lstStyle/>
        <a:p>
          <a:endParaRPr lang="hr-HR"/>
        </a:p>
      </dgm:t>
    </dgm:pt>
    <dgm:pt modelId="{FCBC763A-97BE-624A-A6D0-F9F2D1F63F27}" type="pres">
      <dgm:prSet presAssocID="{E1E5BE2A-99EE-41E6-9ABC-7217C2A1ED0E}" presName="dummy6a" presStyleCnt="0"/>
      <dgm:spPr/>
    </dgm:pt>
    <dgm:pt modelId="{EF9F18B7-BAAF-BC42-8669-28D494E0D515}" type="pres">
      <dgm:prSet presAssocID="{E1E5BE2A-99EE-41E6-9ABC-7217C2A1ED0E}" presName="dummy6b" presStyleCnt="0"/>
      <dgm:spPr/>
    </dgm:pt>
    <dgm:pt modelId="{C118C7AC-34C8-D045-9E90-1F218559416E}" type="pres">
      <dgm:prSet presAssocID="{E1E5BE2A-99EE-41E6-9ABC-7217C2A1ED0E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4EBA30A-F4C6-49C7-8F4A-A0368A036F76}" type="pres">
      <dgm:prSet presAssocID="{757B7322-E798-4FB1-A7C3-178B1E729024}" presName="arrowWedge1" presStyleLbl="fgSibTrans2D1" presStyleIdx="0" presStyleCnt="6" custLinFactNeighborX="1490" custLinFactNeighborY="-2543"/>
      <dgm:spPr/>
    </dgm:pt>
    <dgm:pt modelId="{EA732F0B-A301-45B3-8E1F-9AFBC2E4F41B}" type="pres">
      <dgm:prSet presAssocID="{672B4A7A-6BE0-4DC5-8E50-9A8D7957B679}" presName="arrowWedge2" presStyleLbl="fgSibTrans2D1" presStyleIdx="1" presStyleCnt="6" custScaleX="107060" custLinFactNeighborX="-1490"/>
      <dgm:spPr/>
    </dgm:pt>
    <dgm:pt modelId="{A8BA8007-2350-481B-A912-00C778BDAD3A}" type="pres">
      <dgm:prSet presAssocID="{BCA606B9-043C-4D5E-9A14-A635A03A4270}" presName="arrowWedge3" presStyleLbl="fgSibTrans2D1" presStyleIdx="2" presStyleCnt="6"/>
      <dgm:spPr/>
    </dgm:pt>
    <dgm:pt modelId="{4A1608BE-7A07-424B-B575-80A2DDDF03A4}" type="pres">
      <dgm:prSet presAssocID="{18E9941C-DEA5-F54F-993D-610EFE48A8AC}" presName="arrowWedge4" presStyleLbl="fgSibTrans2D1" presStyleIdx="3" presStyleCnt="6"/>
      <dgm:spPr/>
    </dgm:pt>
    <dgm:pt modelId="{60A9C44F-D84D-44A0-8E24-E69C69BBD6E5}" type="pres">
      <dgm:prSet presAssocID="{8C312068-D03B-4F93-9227-2787C4613EC6}" presName="arrowWedge5" presStyleLbl="fgSibTrans2D1" presStyleIdx="4" presStyleCnt="6"/>
      <dgm:spPr/>
    </dgm:pt>
    <dgm:pt modelId="{85A90921-4984-432F-A4B7-9F13605FD0A9}" type="pres">
      <dgm:prSet presAssocID="{B51B9458-8331-0648-BC3E-A31703229291}" presName="arrowWedge6" presStyleLbl="fgSibTrans2D1" presStyleIdx="5" presStyleCnt="6" custScaleX="104128" custScaleY="105148"/>
      <dgm:spPr/>
    </dgm:pt>
  </dgm:ptLst>
  <dgm:cxnLst>
    <dgm:cxn modelId="{BB51B320-5CE9-45A4-8655-9C396D26DAB0}" type="presOf" srcId="{9D4A1627-FA01-8244-A705-A64F54CB74BF}" destId="{842EFE92-C318-744F-AEE2-F179823FF458}" srcOrd="0" destOrd="0" presId="urn:microsoft.com/office/officeart/2005/8/layout/cycle8"/>
    <dgm:cxn modelId="{13FAE8AE-19B0-4698-A4E3-62C57CCEB150}" type="presOf" srcId="{599EBAC5-98CB-864D-B93A-79317E6DD5A6}" destId="{E9888B2D-DAB5-495D-8136-A18D6D695D0C}" srcOrd="0" destOrd="0" presId="urn:microsoft.com/office/officeart/2005/8/layout/cycle8"/>
    <dgm:cxn modelId="{4365941D-F2AE-4518-9133-6D194F911165}" srcId="{E1E5BE2A-99EE-41E6-9ABC-7217C2A1ED0E}" destId="{02823991-7378-4289-B558-5F3434B47A59}" srcOrd="2" destOrd="0" parTransId="{655EEBA9-E97B-4283-BC10-48AA2347819E}" sibTransId="{BCA606B9-043C-4D5E-9A14-A635A03A4270}"/>
    <dgm:cxn modelId="{C23BDC43-EAF3-0749-92AC-F678058F1F3F}" srcId="{E1E5BE2A-99EE-41E6-9ABC-7217C2A1ED0E}" destId="{599EBAC5-98CB-864D-B93A-79317E6DD5A6}" srcOrd="3" destOrd="0" parTransId="{56B463FF-EF4E-AA4B-93EE-CFB2659448A4}" sibTransId="{18E9941C-DEA5-F54F-993D-610EFE48A8AC}"/>
    <dgm:cxn modelId="{001A6089-5A13-419F-9322-58B7CF9E6FB3}" type="presOf" srcId="{02823991-7378-4289-B558-5F3434B47A59}" destId="{78CE5A53-56DB-4717-8E81-238574DA2FBC}" srcOrd="0" destOrd="0" presId="urn:microsoft.com/office/officeart/2005/8/layout/cycle8"/>
    <dgm:cxn modelId="{43E09916-D99C-492F-A414-EFB8665F70FE}" srcId="{E1E5BE2A-99EE-41E6-9ABC-7217C2A1ED0E}" destId="{0B168211-E00B-4583-8FA8-2EE59FE81F70}" srcOrd="0" destOrd="0" parTransId="{8AF59163-1BB5-4FD6-BF94-0225E940F5BD}" sibTransId="{757B7322-E798-4FB1-A7C3-178B1E729024}"/>
    <dgm:cxn modelId="{44D81272-D8AD-4C14-A301-0268F14B30BF}" type="presOf" srcId="{5925B3CA-8283-460B-B154-4DBBDEB4C568}" destId="{8F965E3E-C7EC-764F-841D-B13CD2C8F58D}" srcOrd="1" destOrd="0" presId="urn:microsoft.com/office/officeart/2005/8/layout/cycle8"/>
    <dgm:cxn modelId="{C851F73A-41D8-493C-9E17-8D3FCC60105B}" type="presOf" srcId="{E1E5BE2A-99EE-41E6-9ABC-7217C2A1ED0E}" destId="{CC5A8D81-E96B-4819-968C-6AD8BA375102}" srcOrd="0" destOrd="0" presId="urn:microsoft.com/office/officeart/2005/8/layout/cycle8"/>
    <dgm:cxn modelId="{656B6F8C-4F00-4136-80D6-9F41ECF1B375}" type="presOf" srcId="{469F21DF-5A2F-4E93-9BF9-B912CAF4A54A}" destId="{60749FE0-04D1-42D0-A5FD-89D128B12670}" srcOrd="1" destOrd="0" presId="urn:microsoft.com/office/officeart/2005/8/layout/cycle8"/>
    <dgm:cxn modelId="{BB99D6F6-3376-4C7A-B303-44960B8960D8}" type="presOf" srcId="{0B168211-E00B-4583-8FA8-2EE59FE81F70}" destId="{9A801357-8EB2-4968-A5F6-0F1E667B344E}" srcOrd="1" destOrd="0" presId="urn:microsoft.com/office/officeart/2005/8/layout/cycle8"/>
    <dgm:cxn modelId="{3BE345C2-B5BD-4C84-9B3C-29A49A79E334}" type="presOf" srcId="{599EBAC5-98CB-864D-B93A-79317E6DD5A6}" destId="{48A97E9F-D87A-4514-9188-9999F6C2D0CC}" srcOrd="1" destOrd="0" presId="urn:microsoft.com/office/officeart/2005/8/layout/cycle8"/>
    <dgm:cxn modelId="{D83CB8CE-A20A-4789-9D84-A3A3505A13B4}" type="presOf" srcId="{9D4A1627-FA01-8244-A705-A64F54CB74BF}" destId="{C118C7AC-34C8-D045-9E90-1F218559416E}" srcOrd="1" destOrd="0" presId="urn:microsoft.com/office/officeart/2005/8/layout/cycle8"/>
    <dgm:cxn modelId="{FD683DB2-EF77-426D-AB05-FFBEBA5D95F0}" type="presOf" srcId="{469F21DF-5A2F-4E93-9BF9-B912CAF4A54A}" destId="{1234FB74-C251-438E-91AE-371999CC43EC}" srcOrd="0" destOrd="0" presId="urn:microsoft.com/office/officeart/2005/8/layout/cycle8"/>
    <dgm:cxn modelId="{DE1F5DFE-4D2F-4964-A94F-160E70FF1BC4}" type="presOf" srcId="{02823991-7378-4289-B558-5F3434B47A59}" destId="{4D3EEC24-1050-4068-AEA6-D5B3CC0E9BB9}" srcOrd="1" destOrd="0" presId="urn:microsoft.com/office/officeart/2005/8/layout/cycle8"/>
    <dgm:cxn modelId="{CC24EA32-B40B-4A29-A0D2-C91E1CB2BF85}" srcId="{E1E5BE2A-99EE-41E6-9ABC-7217C2A1ED0E}" destId="{469F21DF-5A2F-4E93-9BF9-B912CAF4A54A}" srcOrd="1" destOrd="0" parTransId="{8F9746B0-8AFD-4E30-BF80-6BBEF27FAE55}" sibTransId="{672B4A7A-6BE0-4DC5-8E50-9A8D7957B679}"/>
    <dgm:cxn modelId="{EBD2A72E-C9B7-47A2-8419-D36127CEEABE}" type="presOf" srcId="{0B168211-E00B-4583-8FA8-2EE59FE81F70}" destId="{63441FC7-F18F-43AD-A694-B3819377613E}" srcOrd="0" destOrd="0" presId="urn:microsoft.com/office/officeart/2005/8/layout/cycle8"/>
    <dgm:cxn modelId="{70334297-C921-4FC5-86FD-256AECF3DDEF}" srcId="{E1E5BE2A-99EE-41E6-9ABC-7217C2A1ED0E}" destId="{5925B3CA-8283-460B-B154-4DBBDEB4C568}" srcOrd="4" destOrd="0" parTransId="{0FAE7330-53CF-4763-BB22-0BBDF9AE114A}" sibTransId="{8C312068-D03B-4F93-9227-2787C4613EC6}"/>
    <dgm:cxn modelId="{47BBDACB-A380-E947-8290-F3C957BE4D55}" srcId="{E1E5BE2A-99EE-41E6-9ABC-7217C2A1ED0E}" destId="{9D4A1627-FA01-8244-A705-A64F54CB74BF}" srcOrd="5" destOrd="0" parTransId="{7D089884-1C4D-9A43-9CD9-019FAB81DCA3}" sibTransId="{B51B9458-8331-0648-BC3E-A31703229291}"/>
    <dgm:cxn modelId="{54684553-CBD5-41E2-B0A9-03B32AC98D27}" type="presOf" srcId="{5925B3CA-8283-460B-B154-4DBBDEB4C568}" destId="{218E30AC-F0D3-0841-988E-8B9146E08969}" srcOrd="0" destOrd="0" presId="urn:microsoft.com/office/officeart/2005/8/layout/cycle8"/>
    <dgm:cxn modelId="{EB338250-D352-4337-BBE3-E6E98D1FE1F2}" type="presParOf" srcId="{CC5A8D81-E96B-4819-968C-6AD8BA375102}" destId="{63441FC7-F18F-43AD-A694-B3819377613E}" srcOrd="0" destOrd="0" presId="urn:microsoft.com/office/officeart/2005/8/layout/cycle8"/>
    <dgm:cxn modelId="{8B2C4B1A-E80C-4AE2-9792-C458363B2051}" type="presParOf" srcId="{CC5A8D81-E96B-4819-968C-6AD8BA375102}" destId="{D505DEF2-0395-42A3-8140-4B7F08014397}" srcOrd="1" destOrd="0" presId="urn:microsoft.com/office/officeart/2005/8/layout/cycle8"/>
    <dgm:cxn modelId="{03407887-FCCD-4D50-A79F-F59DF7F48460}" type="presParOf" srcId="{CC5A8D81-E96B-4819-968C-6AD8BA375102}" destId="{49F0C2D7-91A8-4FB7-A624-3A19A49FFD9A}" srcOrd="2" destOrd="0" presId="urn:microsoft.com/office/officeart/2005/8/layout/cycle8"/>
    <dgm:cxn modelId="{B1E8289F-ED71-4B93-8FE6-D8BAC9F2DE8A}" type="presParOf" srcId="{CC5A8D81-E96B-4819-968C-6AD8BA375102}" destId="{9A801357-8EB2-4968-A5F6-0F1E667B344E}" srcOrd="3" destOrd="0" presId="urn:microsoft.com/office/officeart/2005/8/layout/cycle8"/>
    <dgm:cxn modelId="{EC5EC0EF-41B1-4B75-B16F-F19A5652F974}" type="presParOf" srcId="{CC5A8D81-E96B-4819-968C-6AD8BA375102}" destId="{1234FB74-C251-438E-91AE-371999CC43EC}" srcOrd="4" destOrd="0" presId="urn:microsoft.com/office/officeart/2005/8/layout/cycle8"/>
    <dgm:cxn modelId="{7C5466FB-E235-45D9-BB57-F11F886244CE}" type="presParOf" srcId="{CC5A8D81-E96B-4819-968C-6AD8BA375102}" destId="{D35C83F4-2609-4EA6-A644-A3C1494F59B9}" srcOrd="5" destOrd="0" presId="urn:microsoft.com/office/officeart/2005/8/layout/cycle8"/>
    <dgm:cxn modelId="{86061559-CF84-4AB5-A4D0-1504A3C7E97E}" type="presParOf" srcId="{CC5A8D81-E96B-4819-968C-6AD8BA375102}" destId="{289E1D5B-DE4F-480F-A313-8498814FD02F}" srcOrd="6" destOrd="0" presId="urn:microsoft.com/office/officeart/2005/8/layout/cycle8"/>
    <dgm:cxn modelId="{8E341C5C-9DFF-4D27-8A0F-47D0DD167116}" type="presParOf" srcId="{CC5A8D81-E96B-4819-968C-6AD8BA375102}" destId="{60749FE0-04D1-42D0-A5FD-89D128B12670}" srcOrd="7" destOrd="0" presId="urn:microsoft.com/office/officeart/2005/8/layout/cycle8"/>
    <dgm:cxn modelId="{B32EB30E-F6FE-4B75-AF7B-8B26FB285B02}" type="presParOf" srcId="{CC5A8D81-E96B-4819-968C-6AD8BA375102}" destId="{78CE5A53-56DB-4717-8E81-238574DA2FBC}" srcOrd="8" destOrd="0" presId="urn:microsoft.com/office/officeart/2005/8/layout/cycle8"/>
    <dgm:cxn modelId="{65E029C4-B1F1-4A3D-831B-04FD0712D14B}" type="presParOf" srcId="{CC5A8D81-E96B-4819-968C-6AD8BA375102}" destId="{9139B2E2-72B0-4375-A0AD-600E3127963E}" srcOrd="9" destOrd="0" presId="urn:microsoft.com/office/officeart/2005/8/layout/cycle8"/>
    <dgm:cxn modelId="{165320BD-04B0-46F0-B10A-246C6B7FB5AA}" type="presParOf" srcId="{CC5A8D81-E96B-4819-968C-6AD8BA375102}" destId="{6E96AB15-FAD9-4C13-A695-DA0C7CCEBFE1}" srcOrd="10" destOrd="0" presId="urn:microsoft.com/office/officeart/2005/8/layout/cycle8"/>
    <dgm:cxn modelId="{38853E5A-EB8A-4335-9BC6-3BCB5178E537}" type="presParOf" srcId="{CC5A8D81-E96B-4819-968C-6AD8BA375102}" destId="{4D3EEC24-1050-4068-AEA6-D5B3CC0E9BB9}" srcOrd="11" destOrd="0" presId="urn:microsoft.com/office/officeart/2005/8/layout/cycle8"/>
    <dgm:cxn modelId="{CD701796-314D-40C5-8F1A-FA6BB54DA99D}" type="presParOf" srcId="{CC5A8D81-E96B-4819-968C-6AD8BA375102}" destId="{E9888B2D-DAB5-495D-8136-A18D6D695D0C}" srcOrd="12" destOrd="0" presId="urn:microsoft.com/office/officeart/2005/8/layout/cycle8"/>
    <dgm:cxn modelId="{9F342995-B5BE-4592-9D3B-5134BF56B43A}" type="presParOf" srcId="{CC5A8D81-E96B-4819-968C-6AD8BA375102}" destId="{11FD7013-5775-44CE-9C09-D49810A71CC7}" srcOrd="13" destOrd="0" presId="urn:microsoft.com/office/officeart/2005/8/layout/cycle8"/>
    <dgm:cxn modelId="{ADEAD2A4-E71A-402E-B513-0E9F85364F82}" type="presParOf" srcId="{CC5A8D81-E96B-4819-968C-6AD8BA375102}" destId="{229EABA0-FFCA-4C1E-B390-29FFDAC3D087}" srcOrd="14" destOrd="0" presId="urn:microsoft.com/office/officeart/2005/8/layout/cycle8"/>
    <dgm:cxn modelId="{39516740-F365-4EB0-BE62-F63A3E9432D8}" type="presParOf" srcId="{CC5A8D81-E96B-4819-968C-6AD8BA375102}" destId="{48A97E9F-D87A-4514-9188-9999F6C2D0CC}" srcOrd="15" destOrd="0" presId="urn:microsoft.com/office/officeart/2005/8/layout/cycle8"/>
    <dgm:cxn modelId="{7D3CAA5E-CBFE-4C02-84D5-83219FABFA28}" type="presParOf" srcId="{CC5A8D81-E96B-4819-968C-6AD8BA375102}" destId="{218E30AC-F0D3-0841-988E-8B9146E08969}" srcOrd="16" destOrd="0" presId="urn:microsoft.com/office/officeart/2005/8/layout/cycle8"/>
    <dgm:cxn modelId="{C9B1A9FB-2F9C-4F5C-BE9B-E4787BAEB1DE}" type="presParOf" srcId="{CC5A8D81-E96B-4819-968C-6AD8BA375102}" destId="{F7DA9519-DA76-A24E-93B9-A44F1B75FAFC}" srcOrd="17" destOrd="0" presId="urn:microsoft.com/office/officeart/2005/8/layout/cycle8"/>
    <dgm:cxn modelId="{1D5214BF-FF53-43D7-B9AE-5A722E703BEC}" type="presParOf" srcId="{CC5A8D81-E96B-4819-968C-6AD8BA375102}" destId="{6B7F416A-4410-844C-B762-1EFBAE0F5E2C}" srcOrd="18" destOrd="0" presId="urn:microsoft.com/office/officeart/2005/8/layout/cycle8"/>
    <dgm:cxn modelId="{73CE8425-E363-4D36-A5C2-9B26A3879BE3}" type="presParOf" srcId="{CC5A8D81-E96B-4819-968C-6AD8BA375102}" destId="{8F965E3E-C7EC-764F-841D-B13CD2C8F58D}" srcOrd="19" destOrd="0" presId="urn:microsoft.com/office/officeart/2005/8/layout/cycle8"/>
    <dgm:cxn modelId="{D12EF58A-AD94-4C57-990C-B0E088C2D8EC}" type="presParOf" srcId="{CC5A8D81-E96B-4819-968C-6AD8BA375102}" destId="{842EFE92-C318-744F-AEE2-F179823FF458}" srcOrd="20" destOrd="0" presId="urn:microsoft.com/office/officeart/2005/8/layout/cycle8"/>
    <dgm:cxn modelId="{AC2F604F-7E64-4421-94E5-D31D648894DA}" type="presParOf" srcId="{CC5A8D81-E96B-4819-968C-6AD8BA375102}" destId="{FCBC763A-97BE-624A-A6D0-F9F2D1F63F27}" srcOrd="21" destOrd="0" presId="urn:microsoft.com/office/officeart/2005/8/layout/cycle8"/>
    <dgm:cxn modelId="{49BEC405-2F90-4092-9ADB-1812706BA1CF}" type="presParOf" srcId="{CC5A8D81-E96B-4819-968C-6AD8BA375102}" destId="{EF9F18B7-BAAF-BC42-8669-28D494E0D515}" srcOrd="22" destOrd="0" presId="urn:microsoft.com/office/officeart/2005/8/layout/cycle8"/>
    <dgm:cxn modelId="{84B17856-1C9A-4894-AF11-A17A3A4989E5}" type="presParOf" srcId="{CC5A8D81-E96B-4819-968C-6AD8BA375102}" destId="{C118C7AC-34C8-D045-9E90-1F218559416E}" srcOrd="23" destOrd="0" presId="urn:microsoft.com/office/officeart/2005/8/layout/cycle8"/>
    <dgm:cxn modelId="{D9C1B63A-667E-463C-82BD-99A5FCF2097D}" type="presParOf" srcId="{CC5A8D81-E96B-4819-968C-6AD8BA375102}" destId="{C4EBA30A-F4C6-49C7-8F4A-A0368A036F76}" srcOrd="24" destOrd="0" presId="urn:microsoft.com/office/officeart/2005/8/layout/cycle8"/>
    <dgm:cxn modelId="{15A3D9B6-964B-4E73-A950-FA1A7BAB16B6}" type="presParOf" srcId="{CC5A8D81-E96B-4819-968C-6AD8BA375102}" destId="{EA732F0B-A301-45B3-8E1F-9AFBC2E4F41B}" srcOrd="25" destOrd="0" presId="urn:microsoft.com/office/officeart/2005/8/layout/cycle8"/>
    <dgm:cxn modelId="{EC9AEE5C-7EF5-470E-9768-C1EC5A986023}" type="presParOf" srcId="{CC5A8D81-E96B-4819-968C-6AD8BA375102}" destId="{A8BA8007-2350-481B-A912-00C778BDAD3A}" srcOrd="26" destOrd="0" presId="urn:microsoft.com/office/officeart/2005/8/layout/cycle8"/>
    <dgm:cxn modelId="{B284D0A2-F3D9-4CE3-ACA6-899004E7F272}" type="presParOf" srcId="{CC5A8D81-E96B-4819-968C-6AD8BA375102}" destId="{4A1608BE-7A07-424B-B575-80A2DDDF03A4}" srcOrd="27" destOrd="0" presId="urn:microsoft.com/office/officeart/2005/8/layout/cycle8"/>
    <dgm:cxn modelId="{E49C2925-33E1-473B-98FC-5BAAA3133820}" type="presParOf" srcId="{CC5A8D81-E96B-4819-968C-6AD8BA375102}" destId="{60A9C44F-D84D-44A0-8E24-E69C69BBD6E5}" srcOrd="28" destOrd="0" presId="urn:microsoft.com/office/officeart/2005/8/layout/cycle8"/>
    <dgm:cxn modelId="{2207DD19-10A2-47BF-A16E-F33C606CC433}" type="presParOf" srcId="{CC5A8D81-E96B-4819-968C-6AD8BA375102}" destId="{85A90921-4984-432F-A4B7-9F13605FD0A9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025C7B-03F5-4C83-A53C-338384D00C9A}">
      <dsp:nvSpPr>
        <dsp:cNvPr id="0" name=""/>
        <dsp:cNvSpPr/>
      </dsp:nvSpPr>
      <dsp:spPr>
        <a:xfrm rot="5400000">
          <a:off x="6589693" y="-2661723"/>
          <a:ext cx="112182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8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Tiskani</a:t>
          </a:r>
          <a:endParaRPr lang="hr-HR" sz="1800" kern="1200" dirty="0">
            <a:solidFill>
              <a:schemeClr val="tx1">
                <a:lumMod val="50000"/>
                <a:lumOff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8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Internetski</a:t>
          </a:r>
          <a:endParaRPr lang="hr-HR" sz="1800" kern="1200" dirty="0">
            <a:solidFill>
              <a:schemeClr val="tx1">
                <a:lumMod val="50000"/>
                <a:lumOff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a-IN" sz="18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TV </a:t>
          </a:r>
          <a:r>
            <a:rPr lang="hr-HR" sz="18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i</a:t>
          </a:r>
          <a:r>
            <a:rPr lang="ta-IN" sz="18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radio </a:t>
          </a:r>
          <a:endParaRPr lang="hr-HR" sz="1800" kern="1200" dirty="0">
            <a:solidFill>
              <a:schemeClr val="tx1">
                <a:lumMod val="50000"/>
                <a:lumOff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 rot="-5400000">
        <a:off x="3785616" y="197117"/>
        <a:ext cx="6675221" cy="1012303"/>
      </dsp:txXfrm>
    </dsp:sp>
    <dsp:sp modelId="{CF1392F7-E0A9-45C8-ACBD-F6753E821F27}">
      <dsp:nvSpPr>
        <dsp:cNvPr id="0" name=""/>
        <dsp:cNvSpPr/>
      </dsp:nvSpPr>
      <dsp:spPr>
        <a:xfrm>
          <a:off x="0" y="0"/>
          <a:ext cx="3785616" cy="1402286"/>
        </a:xfrm>
        <a:prstGeom prst="roundRect">
          <a:avLst/>
        </a:prstGeom>
        <a:solidFill>
          <a:srgbClr val="CC9900"/>
        </a:soli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Med</a:t>
          </a:r>
          <a:r>
            <a:rPr lang="ta-IN" sz="3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iji</a:t>
          </a:r>
          <a:endParaRPr lang="hr-HR" sz="3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68454" y="68454"/>
        <a:ext cx="3648708" cy="1265378"/>
      </dsp:txXfrm>
    </dsp:sp>
    <dsp:sp modelId="{E2A92D40-2758-4273-A0D0-BDB3138EA580}">
      <dsp:nvSpPr>
        <dsp:cNvPr id="0" name=""/>
        <dsp:cNvSpPr/>
      </dsp:nvSpPr>
      <dsp:spPr>
        <a:xfrm rot="5400000">
          <a:off x="6589693" y="-1189323"/>
          <a:ext cx="112182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8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Osobe</a:t>
          </a:r>
          <a:r>
            <a:rPr lang="hr-HR" sz="1800" kern="1200" baseline="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koje stvaraju ili utječu na javno mišljenje</a:t>
          </a:r>
          <a:endParaRPr lang="hr-HR" sz="1800" kern="1200" dirty="0">
            <a:solidFill>
              <a:schemeClr val="tx1">
                <a:lumMod val="50000"/>
                <a:lumOff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a-IN" sz="18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Poslovna zajednica</a:t>
          </a:r>
          <a:endParaRPr lang="hr-HR" sz="1800" kern="1200" dirty="0">
            <a:solidFill>
              <a:schemeClr val="tx1">
                <a:lumMod val="50000"/>
                <a:lumOff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 rot="-5400000">
        <a:off x="3785616" y="1669517"/>
        <a:ext cx="6675221" cy="1012303"/>
      </dsp:txXfrm>
    </dsp:sp>
    <dsp:sp modelId="{F6B0D5C4-001E-4542-BCCA-EF27B8814B0C}">
      <dsp:nvSpPr>
        <dsp:cNvPr id="0" name=""/>
        <dsp:cNvSpPr/>
      </dsp:nvSpPr>
      <dsp:spPr>
        <a:xfrm>
          <a:off x="0" y="1474525"/>
          <a:ext cx="3785616" cy="1402286"/>
        </a:xfrm>
        <a:prstGeom prst="roundRect">
          <a:avLst/>
        </a:prstGeom>
        <a:solidFill>
          <a:srgbClr val="CC9900"/>
        </a:soli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Zainteresirana strana</a:t>
          </a:r>
          <a:endParaRPr lang="hr-HR" sz="26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68454" y="1542979"/>
        <a:ext cx="3648708" cy="1265378"/>
      </dsp:txXfrm>
    </dsp:sp>
    <dsp:sp modelId="{32A1FFD4-A28D-42C4-B8BF-A602FC84761A}">
      <dsp:nvSpPr>
        <dsp:cNvPr id="0" name=""/>
        <dsp:cNvSpPr/>
      </dsp:nvSpPr>
      <dsp:spPr>
        <a:xfrm rot="5400000">
          <a:off x="6459593" y="295331"/>
          <a:ext cx="1379524" cy="673248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8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Osobe v</a:t>
          </a:r>
          <a:r>
            <a:rPr lang="ta-IN" sz="18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iših</a:t>
          </a:r>
          <a:r>
            <a:rPr lang="hr-HR" sz="18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ta-IN" sz="18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i srednjih primanja</a:t>
          </a:r>
          <a:endParaRPr lang="hr-HR" sz="1800" kern="1200" dirty="0">
            <a:solidFill>
              <a:schemeClr val="tx1">
                <a:lumMod val="50000"/>
                <a:lumOff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a-IN" sz="18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Parovi</a:t>
          </a:r>
          <a:endParaRPr lang="hr-HR" sz="1800" kern="1200" dirty="0">
            <a:solidFill>
              <a:schemeClr val="tx1">
                <a:lumMod val="50000"/>
                <a:lumOff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8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Obitelji</a:t>
          </a:r>
          <a:endParaRPr lang="hr-HR" sz="1800" kern="1200" dirty="0">
            <a:solidFill>
              <a:schemeClr val="tx1">
                <a:lumMod val="50000"/>
                <a:lumOff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a-IN" sz="18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Poslovni i</a:t>
          </a:r>
          <a:r>
            <a:rPr lang="hr-HR" sz="18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ta-IN" sz="18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individualni </a:t>
          </a:r>
          <a:r>
            <a:rPr lang="hr-HR" sz="18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gosti, ljubitelji prirode, gastronomije i vina….</a:t>
          </a:r>
          <a:endParaRPr lang="hr-HR" sz="1800" kern="1200" dirty="0">
            <a:solidFill>
              <a:schemeClr val="tx1">
                <a:lumMod val="50000"/>
                <a:lumOff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 rot="-5400000">
        <a:off x="3783112" y="3039156"/>
        <a:ext cx="6665145" cy="1244838"/>
      </dsp:txXfrm>
    </dsp:sp>
    <dsp:sp modelId="{C44629F3-638E-497A-A2DD-81D54D89A3C8}">
      <dsp:nvSpPr>
        <dsp:cNvPr id="0" name=""/>
        <dsp:cNvSpPr/>
      </dsp:nvSpPr>
      <dsp:spPr>
        <a:xfrm>
          <a:off x="0" y="2921615"/>
          <a:ext cx="3781919" cy="1402286"/>
        </a:xfrm>
        <a:prstGeom prst="roundRect">
          <a:avLst/>
        </a:prstGeom>
        <a:solidFill>
          <a:srgbClr val="CC9900"/>
        </a:soli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a-IN" sz="28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Krajnji korisnici</a:t>
          </a:r>
          <a:endParaRPr lang="hr-HR" sz="28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68454" y="2990069"/>
        <a:ext cx="3645011" cy="12653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5A79B5-E4FF-4C94-8177-D0CE7320E25D}">
      <dsp:nvSpPr>
        <dsp:cNvPr id="0" name=""/>
        <dsp:cNvSpPr/>
      </dsp:nvSpPr>
      <dsp:spPr>
        <a:xfrm>
          <a:off x="4483350" y="67824"/>
          <a:ext cx="1513152" cy="1223977"/>
        </a:xfrm>
        <a:prstGeom prst="ellipse">
          <a:avLst/>
        </a:prstGeom>
        <a:solidFill>
          <a:srgbClr val="CC9900"/>
        </a:soli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b="0" kern="12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Turistički &amp; Gastro</a:t>
          </a:r>
          <a:endParaRPr lang="hr-HR" sz="1800" b="0" kern="1200" dirty="0">
            <a:solidFill>
              <a:schemeClr val="bg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4704946" y="247071"/>
        <a:ext cx="1069960" cy="865483"/>
      </dsp:txXfrm>
    </dsp:sp>
    <dsp:sp modelId="{673BA8ED-AAF5-41C4-955D-45871E676E1A}">
      <dsp:nvSpPr>
        <dsp:cNvPr id="0" name=""/>
        <dsp:cNvSpPr/>
      </dsp:nvSpPr>
      <dsp:spPr>
        <a:xfrm rot="2714112">
          <a:off x="5762841" y="1144911"/>
          <a:ext cx="342541" cy="4696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solidFill>
            <a:schemeClr val="accent2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3300" b="1" kern="1200"/>
        </a:p>
      </dsp:txBody>
      <dsp:txXfrm>
        <a:off x="5778040" y="1202354"/>
        <a:ext cx="239779" cy="281772"/>
      </dsp:txXfrm>
    </dsp:sp>
    <dsp:sp modelId="{B278AB87-F309-41E7-85BC-25ECB93FCDD4}">
      <dsp:nvSpPr>
        <dsp:cNvPr id="0" name=""/>
        <dsp:cNvSpPr/>
      </dsp:nvSpPr>
      <dsp:spPr>
        <a:xfrm>
          <a:off x="5881174" y="1450898"/>
          <a:ext cx="1627155" cy="1391468"/>
        </a:xfrm>
        <a:prstGeom prst="ellipse">
          <a:avLst/>
        </a:prstGeom>
        <a:solidFill>
          <a:srgbClr val="CC9900"/>
        </a:soli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b="0" kern="12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Dnevni</a:t>
          </a:r>
          <a:endParaRPr lang="hr-HR" sz="1800" b="0" kern="1200" dirty="0">
            <a:solidFill>
              <a:schemeClr val="bg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6119465" y="1654674"/>
        <a:ext cx="1150573" cy="983916"/>
      </dsp:txXfrm>
    </dsp:sp>
    <dsp:sp modelId="{2D21E7AF-9FBE-4753-9CA4-15960E517819}">
      <dsp:nvSpPr>
        <dsp:cNvPr id="0" name=""/>
        <dsp:cNvSpPr/>
      </dsp:nvSpPr>
      <dsp:spPr>
        <a:xfrm rot="8058000">
          <a:off x="5837555" y="2639127"/>
          <a:ext cx="294897" cy="4696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3300" kern="1200"/>
        </a:p>
      </dsp:txBody>
      <dsp:txXfrm rot="10800000">
        <a:off x="5912684" y="2701393"/>
        <a:ext cx="206428" cy="281772"/>
      </dsp:txXfrm>
    </dsp:sp>
    <dsp:sp modelId="{B42F2B8A-9FE1-4ADF-BC7E-B7C4E5A4E282}">
      <dsp:nvSpPr>
        <dsp:cNvPr id="0" name=""/>
        <dsp:cNvSpPr/>
      </dsp:nvSpPr>
      <dsp:spPr>
        <a:xfrm>
          <a:off x="4393517" y="2907636"/>
          <a:ext cx="1692818" cy="1459622"/>
        </a:xfrm>
        <a:prstGeom prst="ellipse">
          <a:avLst/>
        </a:prstGeom>
        <a:solidFill>
          <a:srgbClr val="CC9900"/>
        </a:soli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kern="12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Lifestyle</a:t>
          </a:r>
          <a:endParaRPr lang="hr-HR" sz="1800" kern="1200" dirty="0">
            <a:solidFill>
              <a:schemeClr val="bg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4641424" y="3121393"/>
        <a:ext cx="1197004" cy="1032108"/>
      </dsp:txXfrm>
    </dsp:sp>
    <dsp:sp modelId="{3FFA1E11-1B4D-4FE7-970B-D863449D7B24}">
      <dsp:nvSpPr>
        <dsp:cNvPr id="0" name=""/>
        <dsp:cNvSpPr/>
      </dsp:nvSpPr>
      <dsp:spPr>
        <a:xfrm rot="13500000">
          <a:off x="4333153" y="2650193"/>
          <a:ext cx="308660" cy="4696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3300" kern="1200"/>
        </a:p>
      </dsp:txBody>
      <dsp:txXfrm rot="10800000">
        <a:off x="4412190" y="2776855"/>
        <a:ext cx="216062" cy="281772"/>
      </dsp:txXfrm>
    </dsp:sp>
    <dsp:sp modelId="{3CE6BD52-E0C4-4A6C-9587-6261AC6D4C86}">
      <dsp:nvSpPr>
        <dsp:cNvPr id="0" name=""/>
        <dsp:cNvSpPr/>
      </dsp:nvSpPr>
      <dsp:spPr>
        <a:xfrm>
          <a:off x="2983278" y="1473102"/>
          <a:ext cx="1555661" cy="1371055"/>
        </a:xfrm>
        <a:prstGeom prst="ellipse">
          <a:avLst/>
        </a:prstGeom>
        <a:solidFill>
          <a:srgbClr val="CC9900"/>
        </a:soli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kern="12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Poslovni</a:t>
          </a:r>
          <a:endParaRPr lang="hr-HR" sz="1800" kern="1200" dirty="0">
            <a:solidFill>
              <a:schemeClr val="bg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3211099" y="1673888"/>
        <a:ext cx="1100019" cy="969483"/>
      </dsp:txXfrm>
    </dsp:sp>
    <dsp:sp modelId="{F2743D19-3C54-467A-A7A6-A829EF364ECE}">
      <dsp:nvSpPr>
        <dsp:cNvPr id="0" name=""/>
        <dsp:cNvSpPr/>
      </dsp:nvSpPr>
      <dsp:spPr>
        <a:xfrm rot="18900000">
          <a:off x="4329276" y="1172500"/>
          <a:ext cx="366304" cy="4696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3300" kern="1200"/>
        </a:p>
      </dsp:txBody>
      <dsp:txXfrm>
        <a:off x="4345369" y="1305276"/>
        <a:ext cx="256413" cy="2817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441FC7-F18F-43AD-A694-B3819377613E}">
      <dsp:nvSpPr>
        <dsp:cNvPr id="0" name=""/>
        <dsp:cNvSpPr/>
      </dsp:nvSpPr>
      <dsp:spPr>
        <a:xfrm>
          <a:off x="3269046" y="181013"/>
          <a:ext cx="3932291" cy="3950384"/>
        </a:xfrm>
        <a:prstGeom prst="pie">
          <a:avLst>
            <a:gd name="adj1" fmla="val 16200000"/>
            <a:gd name="adj2" fmla="val 19800000"/>
          </a:avLst>
        </a:prstGeom>
        <a:solidFill>
          <a:srgbClr val="CC9900"/>
        </a:soli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100" b="1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Grupna i individualna medijska putovanja</a:t>
          </a:r>
          <a:endParaRPr lang="hr-HR" sz="1100" b="1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5328818" y="685628"/>
        <a:ext cx="1029885" cy="799482"/>
      </dsp:txXfrm>
    </dsp:sp>
    <dsp:sp modelId="{1234FB74-C251-438E-91AE-371999CC43EC}">
      <dsp:nvSpPr>
        <dsp:cNvPr id="0" name=""/>
        <dsp:cNvSpPr/>
      </dsp:nvSpPr>
      <dsp:spPr>
        <a:xfrm>
          <a:off x="3296349" y="433693"/>
          <a:ext cx="3964712" cy="3595581"/>
        </a:xfrm>
        <a:prstGeom prst="pie">
          <a:avLst>
            <a:gd name="adj1" fmla="val 19800000"/>
            <a:gd name="adj2" fmla="val 1800000"/>
          </a:avLst>
        </a:prstGeom>
        <a:solidFill>
          <a:srgbClr val="CC9900"/>
        </a:soli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Korporativni PR</a:t>
          </a:r>
        </a:p>
      </dsp:txBody>
      <dsp:txXfrm>
        <a:off x="5986690" y="1889047"/>
        <a:ext cx="1085576" cy="706275"/>
      </dsp:txXfrm>
    </dsp:sp>
    <dsp:sp modelId="{78CE5A53-56DB-4717-8E81-238574DA2FBC}">
      <dsp:nvSpPr>
        <dsp:cNvPr id="0" name=""/>
        <dsp:cNvSpPr/>
      </dsp:nvSpPr>
      <dsp:spPr>
        <a:xfrm>
          <a:off x="3360790" y="543110"/>
          <a:ext cx="3769127" cy="3556179"/>
        </a:xfrm>
        <a:prstGeom prst="pie">
          <a:avLst>
            <a:gd name="adj1" fmla="val 1800000"/>
            <a:gd name="adj2" fmla="val 5400000"/>
          </a:avLst>
        </a:prstGeom>
        <a:solidFill>
          <a:srgbClr val="CC9900"/>
        </a:soli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Kreativne priče</a:t>
          </a:r>
        </a:p>
      </dsp:txBody>
      <dsp:txXfrm>
        <a:off x="5335094" y="2946495"/>
        <a:ext cx="987152" cy="719703"/>
      </dsp:txXfrm>
    </dsp:sp>
    <dsp:sp modelId="{E9888B2D-DAB5-495D-8136-A18D6D695D0C}">
      <dsp:nvSpPr>
        <dsp:cNvPr id="0" name=""/>
        <dsp:cNvSpPr/>
      </dsp:nvSpPr>
      <dsp:spPr>
        <a:xfrm>
          <a:off x="3320603" y="479200"/>
          <a:ext cx="3655123" cy="3655123"/>
        </a:xfrm>
        <a:prstGeom prst="pie">
          <a:avLst>
            <a:gd name="adj1" fmla="val 5400000"/>
            <a:gd name="adj2" fmla="val 9000000"/>
          </a:avLst>
        </a:prstGeom>
        <a:solidFill>
          <a:srgbClr val="CC9900"/>
        </a:soli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Poslovni sastanci “1 na 1”</a:t>
          </a:r>
          <a:endParaRPr lang="en-US" sz="1200" b="1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4103844" y="2949454"/>
        <a:ext cx="957294" cy="739727"/>
      </dsp:txXfrm>
    </dsp:sp>
    <dsp:sp modelId="{218E30AC-F0D3-0841-988E-8B9146E08969}">
      <dsp:nvSpPr>
        <dsp:cNvPr id="0" name=""/>
        <dsp:cNvSpPr/>
      </dsp:nvSpPr>
      <dsp:spPr>
        <a:xfrm>
          <a:off x="3277090" y="403922"/>
          <a:ext cx="3655123" cy="3655123"/>
        </a:xfrm>
        <a:prstGeom prst="pie">
          <a:avLst>
            <a:gd name="adj1" fmla="val 9000000"/>
            <a:gd name="adj2" fmla="val 12600000"/>
          </a:avLst>
        </a:prstGeom>
        <a:solidFill>
          <a:srgbClr val="CC9900"/>
        </a:soli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Suradnja</a:t>
          </a:r>
          <a:r>
            <a:rPr lang="hr-HR" sz="1200" b="1" kern="1200" baseline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 s poznatim osobama</a:t>
          </a:r>
          <a:endParaRPr lang="en-US" sz="1200" b="1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3451144" y="1883377"/>
        <a:ext cx="1000807" cy="717970"/>
      </dsp:txXfrm>
    </dsp:sp>
    <dsp:sp modelId="{842EFE92-C318-744F-AEE2-F179823FF458}">
      <dsp:nvSpPr>
        <dsp:cNvPr id="0" name=""/>
        <dsp:cNvSpPr/>
      </dsp:nvSpPr>
      <dsp:spPr>
        <a:xfrm>
          <a:off x="3254537" y="232733"/>
          <a:ext cx="3787256" cy="3846944"/>
        </a:xfrm>
        <a:prstGeom prst="pie">
          <a:avLst>
            <a:gd name="adj1" fmla="val 12600000"/>
            <a:gd name="adj2" fmla="val 16200000"/>
          </a:avLst>
        </a:prstGeom>
        <a:solidFill>
          <a:srgbClr val="CC9900"/>
        </a:soli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a-IN" sz="1200" b="1" kern="1200" dirty="0" smtClean="0">
              <a:latin typeface="Verdana" pitchFamily="34" charset="0"/>
              <a:ea typeface="Verdana" pitchFamily="34" charset="0"/>
            </a:rPr>
            <a:t>P</a:t>
          </a:r>
          <a:r>
            <a:rPr lang="hr-HR" sz="1200" b="1" kern="1200" dirty="0" smtClean="0">
              <a:latin typeface="Verdana" pitchFamily="34" charset="0"/>
              <a:ea typeface="Verdana" pitchFamily="34" charset="0"/>
            </a:rPr>
            <a:t>riopćenja za medije</a:t>
          </a:r>
          <a:endParaRPr lang="en-US" sz="1200" b="1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4066092" y="724135"/>
        <a:ext cx="991900" cy="778548"/>
      </dsp:txXfrm>
    </dsp:sp>
    <dsp:sp modelId="{C4EBA30A-F4C6-49C7-8F4A-A0368A036F76}">
      <dsp:nvSpPr>
        <dsp:cNvPr id="0" name=""/>
        <dsp:cNvSpPr/>
      </dsp:nvSpPr>
      <dsp:spPr>
        <a:xfrm>
          <a:off x="3240963" y="-3654"/>
          <a:ext cx="4107663" cy="4107663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732F0B-A301-45B3-8E1F-9AFBC2E4F41B}">
      <dsp:nvSpPr>
        <dsp:cNvPr id="0" name=""/>
        <dsp:cNvSpPr/>
      </dsp:nvSpPr>
      <dsp:spPr>
        <a:xfrm>
          <a:off x="3016882" y="177941"/>
          <a:ext cx="4397664" cy="4107663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BA8007-2350-481B-A912-00C778BDAD3A}">
      <dsp:nvSpPr>
        <dsp:cNvPr id="0" name=""/>
        <dsp:cNvSpPr/>
      </dsp:nvSpPr>
      <dsp:spPr>
        <a:xfrm>
          <a:off x="3190809" y="267842"/>
          <a:ext cx="4107663" cy="4107663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1608BE-7A07-424B-B575-80A2DDDF03A4}">
      <dsp:nvSpPr>
        <dsp:cNvPr id="0" name=""/>
        <dsp:cNvSpPr/>
      </dsp:nvSpPr>
      <dsp:spPr>
        <a:xfrm>
          <a:off x="3094467" y="252930"/>
          <a:ext cx="4107663" cy="4107663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A9C44F-D84D-44A0-8E24-E69C69BBD6E5}">
      <dsp:nvSpPr>
        <dsp:cNvPr id="0" name=""/>
        <dsp:cNvSpPr/>
      </dsp:nvSpPr>
      <dsp:spPr>
        <a:xfrm>
          <a:off x="3050954" y="177652"/>
          <a:ext cx="4107663" cy="4107663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A90921-4984-432F-A4B7-9F13605FD0A9}">
      <dsp:nvSpPr>
        <dsp:cNvPr id="0" name=""/>
        <dsp:cNvSpPr/>
      </dsp:nvSpPr>
      <dsp:spPr>
        <a:xfrm>
          <a:off x="3009011" y="-4350"/>
          <a:ext cx="4277227" cy="4319125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18.03.2021.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16785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18.03.2021.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5342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18.03.2021.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88851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18.03.2021.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16502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18.03.2021.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1171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18.03.2021.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44321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18.03.2021.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326179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18.03.2021.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75070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18.03.2021.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03250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18.03.2021.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850243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18.03.2021.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94329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18.03.2021.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987160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18.03.2021.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362266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18.03.2021.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550211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18.03.2021.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978059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18.03.2021.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298114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18.03.2021.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97962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18.03.2021.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857148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18.03.2021.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35220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18.03.2021.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579399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18.03.2021.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290384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18.03.2021.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15148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18.03.2021.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54287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18.03.2021.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691108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18.03.2021.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228930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18.03.2021.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366127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18.03.2021.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58522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18.03.2021.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39593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18.03.2021.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33323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18.03.2021.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82384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18.03.2021.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22392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18.03.2021.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73641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18.03.2021.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62086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385AC-ECFD-432B-922F-46DAC2A9CBAF}" type="datetimeFigureOut">
              <a:rPr lang="hr-HR" smtClean="0"/>
              <a:t>18.03.2021.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53580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385AC-ECFD-432B-922F-46DAC2A9CBAF}" type="datetimeFigureOut">
              <a:rPr lang="hr-HR" smtClean="0"/>
              <a:t>18.03.2021.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68635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385AC-ECFD-432B-922F-46DAC2A9CBAF}" type="datetimeFigureOut">
              <a:rPr lang="hr-HR" smtClean="0"/>
              <a:t>18.03.2021.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94939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eagrants.org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hyperlink" Target="http://www.raise-youth.com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kHNNPM7pJA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eagrants.org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hyperlink" Target="http://www.raise-youth.com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2DC45-1CB6-4035-9BD4-DABDCD018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9641" y="1487055"/>
            <a:ext cx="3852718" cy="1200727"/>
          </a:xfrm>
        </p:spPr>
        <p:txBody>
          <a:bodyPr/>
          <a:lstStyle/>
          <a:p>
            <a:pPr algn="ctr"/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RAISE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 Youth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286922-C289-4527-B4DB-F006E5598F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75" y="491711"/>
            <a:ext cx="10519849" cy="7274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2851936-7884-4FF5-A86C-67D9707110D5}"/>
              </a:ext>
            </a:extLst>
          </p:cNvPr>
          <p:cNvSpPr txBox="1">
            <a:spLocks/>
          </p:cNvSpPr>
          <p:nvPr/>
        </p:nvSpPr>
        <p:spPr>
          <a:xfrm>
            <a:off x="175492" y="6123709"/>
            <a:ext cx="11619344" cy="6419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www.eeagrants.org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www.raise-youth.com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Projekt RAISE Youth financiran je od strane Islanda, Lihtenštajna i Norveške kroz Fondove Kraljevine Norveške i EGP-a. 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RAISE Youth project is funded by Iceland, Liechtenstein and Norway through the EEA and Norway Grants Fund for Youth Employment</a:t>
            </a:r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D2B7692-CA7E-482B-990C-CE8552A6C7E1}"/>
              </a:ext>
            </a:extLst>
          </p:cNvPr>
          <p:cNvSpPr txBox="1">
            <a:spLocks/>
          </p:cNvSpPr>
          <p:nvPr/>
        </p:nvSpPr>
        <p:spPr>
          <a:xfrm>
            <a:off x="4169641" y="2824290"/>
            <a:ext cx="1395268" cy="357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sz="1200" i="1" dirty="0">
                <a:latin typeface="Arial" panose="020B0604020202020204" pitchFamily="34" charset="0"/>
                <a:cs typeface="Arial" panose="020B0604020202020204" pitchFamily="34" charset="0"/>
              </a:rPr>
              <a:t>Projekt provodi: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5281E58-A00E-493F-A7BE-6CC28EB6C841}"/>
              </a:ext>
            </a:extLst>
          </p:cNvPr>
          <p:cNvSpPr txBox="1">
            <a:spLocks/>
          </p:cNvSpPr>
          <p:nvPr/>
        </p:nvSpPr>
        <p:spPr>
          <a:xfrm>
            <a:off x="6557819" y="2828636"/>
            <a:ext cx="1395268" cy="357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sz="1200" i="1" dirty="0">
                <a:latin typeface="Arial" panose="020B0604020202020204" pitchFamily="34" charset="0"/>
                <a:cs typeface="Arial" panose="020B0604020202020204" pitchFamily="34" charset="0"/>
              </a:rPr>
              <a:t>U suradnji s: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425A39-8334-4706-9069-6954CD6C24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53" b="25130"/>
          <a:stretch/>
        </p:blipFill>
        <p:spPr>
          <a:xfrm>
            <a:off x="6205971" y="3244546"/>
            <a:ext cx="2216150" cy="10619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24DB2A-5A8E-4018-A629-5E9DD33A0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3673" y="3132851"/>
            <a:ext cx="1411235" cy="120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24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Što je najvažnije u odnosima s javnošću?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ClrTx/>
              <a:buSzTx/>
              <a:buNone/>
            </a:pPr>
            <a:r>
              <a:rPr lang="hr-HR" sz="2400" dirty="0"/>
              <a:t>1. Odrediti </a:t>
            </a:r>
            <a:r>
              <a:rPr lang="hr-HR" sz="2400" dirty="0"/>
              <a:t>c</a:t>
            </a:r>
            <a:r>
              <a:rPr lang="ta-IN" sz="2400" dirty="0"/>
              <a:t>iljano tržište</a:t>
            </a:r>
            <a:r>
              <a:rPr lang="hr-HR" sz="2400" dirty="0"/>
              <a:t> i </a:t>
            </a:r>
            <a:r>
              <a:rPr lang="ta-IN" sz="2400" dirty="0"/>
              <a:t>medij</a:t>
            </a:r>
            <a:r>
              <a:rPr lang="hr-HR" sz="2400" dirty="0"/>
              <a:t>e</a:t>
            </a:r>
          </a:p>
          <a:p>
            <a:pPr marL="0" indent="0">
              <a:buClrTx/>
              <a:buSzTx/>
              <a:buNone/>
            </a:pPr>
            <a:r>
              <a:rPr lang="hr-HR" sz="2400" dirty="0"/>
              <a:t>2. Lansirati </a:t>
            </a:r>
            <a:r>
              <a:rPr lang="hr-HR" sz="2400" dirty="0"/>
              <a:t>k</a:t>
            </a:r>
            <a:r>
              <a:rPr lang="ta-IN" sz="2400" dirty="0"/>
              <a:t>ljučne poruke</a:t>
            </a:r>
            <a:endParaRPr lang="hr-HR" sz="2400" dirty="0"/>
          </a:p>
          <a:p>
            <a:pPr marL="0" indent="0">
              <a:buClrTx/>
              <a:buSzTx/>
              <a:buNone/>
            </a:pPr>
            <a:r>
              <a:rPr lang="hr-HR" sz="2400" dirty="0"/>
              <a:t>3. Kreirati </a:t>
            </a:r>
            <a:r>
              <a:rPr lang="hr-HR" sz="2400" dirty="0"/>
              <a:t>k</a:t>
            </a:r>
            <a:r>
              <a:rPr lang="ta-IN" sz="2400" dirty="0"/>
              <a:t>omunikacijsk</a:t>
            </a:r>
            <a:r>
              <a:rPr lang="hr-HR" sz="2400" dirty="0"/>
              <a:t>u</a:t>
            </a:r>
            <a:r>
              <a:rPr lang="ta-IN" sz="2400" dirty="0"/>
              <a:t> strategij</a:t>
            </a:r>
            <a:r>
              <a:rPr lang="hr-HR" sz="2400" dirty="0"/>
              <a:t>u</a:t>
            </a:r>
          </a:p>
          <a:p>
            <a:pPr marL="0" indent="0">
              <a:buClrTx/>
              <a:buSzTx/>
              <a:buNone/>
            </a:pPr>
            <a:r>
              <a:rPr lang="hr-HR" sz="2400" dirty="0"/>
              <a:t>4. Odrediti ključne PR alate</a:t>
            </a:r>
            <a:endParaRPr lang="hr-HR" sz="2400" dirty="0"/>
          </a:p>
          <a:p>
            <a:pPr>
              <a:buClrTx/>
            </a:pPr>
            <a:endParaRPr lang="hr-HR" sz="2400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Picture 2" descr="Slikovni rezultat za ODNOSI S javnošć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404" y="1825625"/>
            <a:ext cx="5115486" cy="375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82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Ključni PR alati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hr-HR" sz="2600" dirty="0"/>
              <a:t>Priopćenja za medije </a:t>
            </a:r>
          </a:p>
          <a:p>
            <a:pPr>
              <a:lnSpc>
                <a:spcPct val="110000"/>
              </a:lnSpc>
            </a:pPr>
            <a:r>
              <a:rPr lang="hr-HR" sz="2600" dirty="0"/>
              <a:t>Medijska putovanja</a:t>
            </a:r>
          </a:p>
          <a:p>
            <a:pPr>
              <a:lnSpc>
                <a:spcPct val="110000"/>
              </a:lnSpc>
            </a:pPr>
            <a:r>
              <a:rPr lang="hr-HR" sz="2600" dirty="0"/>
              <a:t>Suradnja s poznatim osobama</a:t>
            </a:r>
          </a:p>
          <a:p>
            <a:pPr>
              <a:lnSpc>
                <a:spcPct val="110000"/>
              </a:lnSpc>
            </a:pPr>
            <a:r>
              <a:rPr lang="hr-HR" sz="2600" dirty="0"/>
              <a:t>Kreativne </a:t>
            </a:r>
            <a:r>
              <a:rPr lang="hr-HR" sz="2600" dirty="0" smtClean="0"/>
              <a:t>priče i kreativni </a:t>
            </a:r>
            <a:r>
              <a:rPr lang="hr-HR" sz="2600" dirty="0" err="1" smtClean="0"/>
              <a:t>mailing</a:t>
            </a:r>
            <a:endParaRPr lang="hr-HR" sz="2600" dirty="0"/>
          </a:p>
          <a:p>
            <a:pPr>
              <a:lnSpc>
                <a:spcPct val="110000"/>
              </a:lnSpc>
            </a:pPr>
            <a:r>
              <a:rPr lang="hr-HR" sz="2600" dirty="0"/>
              <a:t>K</a:t>
            </a:r>
            <a:r>
              <a:rPr lang="ta-IN" sz="2600" dirty="0"/>
              <a:t>orporativn</a:t>
            </a:r>
            <a:r>
              <a:rPr lang="hr-HR" sz="2600" dirty="0"/>
              <a:t>a komunikacija</a:t>
            </a:r>
          </a:p>
          <a:p>
            <a:pPr>
              <a:lnSpc>
                <a:spcPct val="110000"/>
              </a:lnSpc>
            </a:pPr>
            <a:r>
              <a:rPr lang="hr-HR" sz="2600" dirty="0"/>
              <a:t>Sastanci “1 na 1” </a:t>
            </a:r>
          </a:p>
          <a:p>
            <a:pPr>
              <a:lnSpc>
                <a:spcPct val="110000"/>
              </a:lnSpc>
            </a:pPr>
            <a:r>
              <a:rPr lang="ta-IN" sz="2600" dirty="0"/>
              <a:t>B2B</a:t>
            </a:r>
            <a:r>
              <a:rPr lang="hr-HR" sz="2600" dirty="0"/>
              <a:t> (Business-to-</a:t>
            </a:r>
            <a:r>
              <a:rPr lang="hr-HR" sz="2600" dirty="0" err="1"/>
              <a:t>business</a:t>
            </a:r>
            <a:r>
              <a:rPr lang="hr-HR" sz="2600" dirty="0" smtClean="0"/>
              <a:t>) komunikacija</a:t>
            </a:r>
            <a:endParaRPr lang="hr-HR" sz="2600" dirty="0"/>
          </a:p>
          <a:p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135" y="801189"/>
            <a:ext cx="3282665" cy="492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60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Ciljno tržište</a:t>
            </a:r>
            <a:endParaRPr lang="hr-HR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901352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10759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147F8-0229-4273-9C57-C25D937BE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Ključni mediji</a:t>
            </a:r>
            <a:endParaRPr lang="hr-HR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725224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03954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Komunikacijska strategija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hr-HR" sz="2600" dirty="0"/>
              <a:t>Ciljana i kreativna</a:t>
            </a:r>
          </a:p>
          <a:p>
            <a:r>
              <a:rPr lang="hr-HR" sz="2600" dirty="0"/>
              <a:t>Koristiti ključne PR alate (medijska putovanja, suradnja s javnim osobama, kreativna priopćenja za medije, vrhunsku fotografiju, press konferencije…)</a:t>
            </a:r>
          </a:p>
          <a:p>
            <a:r>
              <a:rPr lang="hr-HR" sz="2600" dirty="0"/>
              <a:t>Sustavno jačanje konkurentnosti/pozicioniranje na tržištu/kreiranje </a:t>
            </a:r>
            <a:r>
              <a:rPr lang="hr-HR" sz="2600" dirty="0" err="1"/>
              <a:t>brenda</a:t>
            </a:r>
            <a:r>
              <a:rPr lang="hr-HR" sz="2600" dirty="0"/>
              <a:t> na ciljanom tržištu</a:t>
            </a:r>
          </a:p>
          <a:p>
            <a:r>
              <a:rPr lang="hr-HR" sz="2600" dirty="0"/>
              <a:t>Destinacija: odličan izbor za odmor prepun doživljaja, boravak u prirodi, aktivan odmor, gurmansko iskustvo… </a:t>
            </a:r>
            <a:r>
              <a:rPr lang="hr-HR" sz="2600" dirty="0"/>
              <a:t>N</a:t>
            </a:r>
            <a:r>
              <a:rPr lang="hr-HR" sz="2600" dirty="0" smtClean="0"/>
              <a:t>aglasak na doživljaju </a:t>
            </a:r>
            <a:r>
              <a:rPr lang="hr-HR" sz="2600" dirty="0"/>
              <a:t>i </a:t>
            </a:r>
            <a:r>
              <a:rPr lang="hr-HR" sz="2600" dirty="0" smtClean="0"/>
              <a:t>iskustvu… Primarna je emocija</a:t>
            </a:r>
            <a:endParaRPr lang="hr-HR" sz="2600" dirty="0"/>
          </a:p>
          <a:p>
            <a:pPr marL="0" indent="0">
              <a:buNone/>
            </a:pPr>
            <a:r>
              <a:rPr lang="ta-IN" sz="1800" i="1" dirty="0"/>
              <a:t>Ciljanom </a:t>
            </a:r>
            <a:r>
              <a:rPr lang="ta-IN" sz="1800" i="1" dirty="0"/>
              <a:t>i kreativn</a:t>
            </a:r>
            <a:r>
              <a:rPr lang="hr-HR" sz="1800" i="1" dirty="0"/>
              <a:t>om</a:t>
            </a:r>
            <a:r>
              <a:rPr lang="ta-IN" sz="1800" i="1" dirty="0"/>
              <a:t> komunikacijom</a:t>
            </a:r>
            <a:r>
              <a:rPr lang="hr-HR" sz="1800" i="1" dirty="0"/>
              <a:t>,</a:t>
            </a:r>
            <a:r>
              <a:rPr lang="ta-IN" sz="1800" i="1" dirty="0"/>
              <a:t> koristeći ključne PR alate poput medijskih putovanja, suradnje s javnim osobama</a:t>
            </a:r>
            <a:r>
              <a:rPr lang="hr-HR" sz="1800" i="1" dirty="0"/>
              <a:t> i</a:t>
            </a:r>
            <a:r>
              <a:rPr lang="ta-IN" sz="1800" i="1" dirty="0"/>
              <a:t> k</a:t>
            </a:r>
            <a:r>
              <a:rPr lang="hr-HR" sz="1800" i="1" dirty="0" err="1"/>
              <a:t>reativnih</a:t>
            </a:r>
            <a:r>
              <a:rPr lang="hr-HR" sz="1800" i="1" dirty="0"/>
              <a:t> priopćenja za medije,</a:t>
            </a:r>
            <a:r>
              <a:rPr lang="ta-IN" sz="1800" i="1" dirty="0"/>
              <a:t> </a:t>
            </a:r>
            <a:r>
              <a:rPr lang="hr-HR" sz="1800" i="1" dirty="0"/>
              <a:t>sustavno jačati pozicioniranje </a:t>
            </a:r>
            <a:r>
              <a:rPr lang="hr-HR" sz="1800" i="1" dirty="0" err="1"/>
              <a:t>brenda</a:t>
            </a:r>
            <a:r>
              <a:rPr lang="hr-HR" sz="1800" i="1" dirty="0"/>
              <a:t> na području Hrvatske i Europe</a:t>
            </a:r>
            <a:r>
              <a:rPr lang="ta-IN" sz="1800" i="1" dirty="0"/>
              <a:t> i targetirati </a:t>
            </a:r>
            <a:r>
              <a:rPr lang="hr-HR" sz="1800" i="1" dirty="0"/>
              <a:t>ga kao odličan izbor za odmor prepun doživljaja, a okruženje kao turističku destinaciju.</a:t>
            </a:r>
          </a:p>
        </p:txBody>
      </p:sp>
    </p:spTree>
    <p:extLst>
      <p:ext uri="{BB962C8B-B14F-4D97-AF65-F5344CB8AC3E}">
        <p14:creationId xmlns:p14="http://schemas.microsoft.com/office/powerpoint/2010/main" val="722766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Komunikacijska strategija</a:t>
            </a:r>
            <a:endParaRPr lang="hr-HR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039744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89537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Kreativni </a:t>
            </a:r>
            <a:r>
              <a:rPr lang="hr-HR" dirty="0" err="1" smtClean="0"/>
              <a:t>mailing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567542"/>
            <a:ext cx="5231673" cy="4702629"/>
          </a:xfrm>
        </p:spPr>
        <p:txBody>
          <a:bodyPr>
            <a:noAutofit/>
          </a:bodyPr>
          <a:lstStyle/>
          <a:p>
            <a:r>
              <a:rPr lang="hr-HR" sz="2400" dirty="0"/>
              <a:t>I</a:t>
            </a:r>
            <a:r>
              <a:rPr lang="hr-HR" sz="2400" dirty="0" smtClean="0"/>
              <a:t>ndividualni </a:t>
            </a:r>
            <a:r>
              <a:rPr lang="hr-HR" sz="2400" dirty="0"/>
              <a:t>pristup koji na emotivnoj razini povezuje medije i </a:t>
            </a:r>
            <a:r>
              <a:rPr lang="hr-HR" sz="2400" dirty="0" err="1" smtClean="0"/>
              <a:t>brend</a:t>
            </a:r>
            <a:endParaRPr lang="hr-HR" sz="2400" dirty="0"/>
          </a:p>
          <a:p>
            <a:pPr marL="0" indent="0">
              <a:buNone/>
            </a:pPr>
            <a:r>
              <a:rPr lang="hr-HR" sz="2400" dirty="0" smtClean="0"/>
              <a:t>Primjer:</a:t>
            </a:r>
            <a:endParaRPr lang="hr-HR" sz="2400" dirty="0"/>
          </a:p>
          <a:p>
            <a:pPr marL="457200" indent="-457200">
              <a:buAutoNum type="arabicPeriod"/>
            </a:pPr>
            <a:r>
              <a:rPr lang="hr-HR" sz="2400" dirty="0" smtClean="0"/>
              <a:t>dan: </a:t>
            </a:r>
          </a:p>
          <a:p>
            <a:pPr marL="0" indent="0">
              <a:buNone/>
            </a:pPr>
            <a:r>
              <a:rPr lang="hr-HR" sz="2400" dirty="0" smtClean="0"/>
              <a:t>na </a:t>
            </a:r>
            <a:r>
              <a:rPr lang="hr-HR" sz="2400" dirty="0"/>
              <a:t>adrese desetak novinara stiže </a:t>
            </a:r>
            <a:r>
              <a:rPr lang="hr-HR" sz="2400" dirty="0" smtClean="0"/>
              <a:t>vino Muškat </a:t>
            </a:r>
            <a:r>
              <a:rPr lang="hr-HR" sz="2400" dirty="0" err="1" smtClean="0"/>
              <a:t>momjanski</a:t>
            </a:r>
            <a:r>
              <a:rPr lang="hr-HR" sz="2400" dirty="0" smtClean="0"/>
              <a:t> </a:t>
            </a:r>
            <a:r>
              <a:rPr lang="hr-HR" sz="2400" dirty="0"/>
              <a:t>i vadičep – Pozdrav iz </a:t>
            </a:r>
            <a:r>
              <a:rPr lang="hr-HR" sz="2400" dirty="0" err="1" smtClean="0"/>
              <a:t>Kabole</a:t>
            </a:r>
            <a:r>
              <a:rPr lang="hr-HR" sz="2400" dirty="0" smtClean="0"/>
              <a:t> </a:t>
            </a:r>
            <a:r>
              <a:rPr lang="hr-HR" sz="2400" dirty="0" smtClean="0">
                <a:sym typeface="Wingdings" panose="05000000000000000000" pitchFamily="2" charset="2"/>
              </a:rPr>
              <a:t></a:t>
            </a:r>
            <a:endParaRPr lang="hr-HR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hr-HR" sz="2400" dirty="0"/>
              <a:t>2. </a:t>
            </a:r>
            <a:r>
              <a:rPr lang="hr-HR" sz="2400" dirty="0" smtClean="0"/>
              <a:t>dan:</a:t>
            </a:r>
          </a:p>
          <a:p>
            <a:pPr marL="0" indent="0">
              <a:buNone/>
            </a:pPr>
            <a:r>
              <a:rPr lang="hr-HR" sz="2400" dirty="0" smtClean="0"/>
              <a:t>digitalna </a:t>
            </a:r>
            <a:r>
              <a:rPr lang="hr-HR" sz="2400" dirty="0"/>
              <a:t>pozivnica – Vinsko putovanje </a:t>
            </a:r>
            <a:r>
              <a:rPr lang="hr-HR" sz="2400" dirty="0" smtClean="0"/>
              <a:t>u Istru/priopćenje za medije o Muškatu </a:t>
            </a:r>
            <a:r>
              <a:rPr lang="hr-HR" sz="2400" dirty="0" err="1"/>
              <a:t>m</a:t>
            </a:r>
            <a:r>
              <a:rPr lang="hr-HR" sz="2400" dirty="0" err="1" smtClean="0"/>
              <a:t>omjanskom</a:t>
            </a:r>
            <a:endParaRPr lang="hr-HR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10" y="1690688"/>
            <a:ext cx="4775435" cy="318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55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Kreativni </a:t>
            </a:r>
            <a:r>
              <a:rPr lang="hr-HR" dirty="0" err="1" smtClean="0"/>
              <a:t>mailing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567542"/>
            <a:ext cx="5231673" cy="47026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2400" dirty="0" smtClean="0"/>
              <a:t>Primjer </a:t>
            </a:r>
            <a:r>
              <a:rPr lang="hr-HR" sz="2400" dirty="0"/>
              <a:t>2:</a:t>
            </a:r>
          </a:p>
          <a:p>
            <a:pPr marL="457200" indent="-457200">
              <a:buAutoNum type="arabicPeriod"/>
            </a:pPr>
            <a:r>
              <a:rPr lang="hr-HR" sz="2400" dirty="0" smtClean="0"/>
              <a:t>dan:</a:t>
            </a:r>
          </a:p>
          <a:p>
            <a:pPr marL="0" indent="0">
              <a:buNone/>
            </a:pPr>
            <a:r>
              <a:rPr lang="hr-HR" sz="2400" dirty="0"/>
              <a:t>N</a:t>
            </a:r>
            <a:r>
              <a:rPr lang="hr-HR" sz="2400" dirty="0" smtClean="0"/>
              <a:t>a </a:t>
            </a:r>
            <a:r>
              <a:rPr lang="hr-HR" sz="2400" dirty="0"/>
              <a:t>adrese desetak novinara stiže voće </a:t>
            </a:r>
            <a:r>
              <a:rPr lang="hr-HR" sz="2400" dirty="0" smtClean="0"/>
              <a:t>uz </a:t>
            </a:r>
            <a:r>
              <a:rPr lang="hr-HR" sz="2400" dirty="0"/>
              <a:t>poruku Dnevna doza </a:t>
            </a:r>
            <a:r>
              <a:rPr lang="hr-HR" sz="2400" dirty="0" smtClean="0"/>
              <a:t>zdravlja </a:t>
            </a:r>
            <a:r>
              <a:rPr lang="hr-HR" sz="2400" dirty="0" smtClean="0">
                <a:sym typeface="Wingdings" panose="05000000000000000000" pitchFamily="2" charset="2"/>
              </a:rPr>
              <a:t></a:t>
            </a:r>
            <a:endParaRPr lang="hr-HR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hr-HR" sz="2400" dirty="0"/>
              <a:t>2. </a:t>
            </a:r>
            <a:r>
              <a:rPr lang="hr-HR" sz="2400" dirty="0" smtClean="0"/>
              <a:t>dan:</a:t>
            </a:r>
          </a:p>
          <a:p>
            <a:pPr marL="0" indent="0">
              <a:buNone/>
            </a:pPr>
            <a:r>
              <a:rPr lang="hr-HR" sz="2400" dirty="0"/>
              <a:t>D</a:t>
            </a:r>
            <a:r>
              <a:rPr lang="hr-HR" sz="2400" dirty="0" smtClean="0"/>
              <a:t>igitalna </a:t>
            </a:r>
            <a:r>
              <a:rPr lang="hr-HR" sz="2400" dirty="0"/>
              <a:t>pozivnica </a:t>
            </a:r>
            <a:r>
              <a:rPr lang="hr-HR" sz="2400" dirty="0" err="1"/>
              <a:t>Fit&amp;Fun</a:t>
            </a:r>
            <a:r>
              <a:rPr lang="hr-HR" sz="2400" dirty="0"/>
              <a:t> </a:t>
            </a:r>
            <a:r>
              <a:rPr lang="hr-HR" sz="2400" dirty="0" smtClean="0"/>
              <a:t>vikend u Slavoniji/priopćenje za medije Nova destinacija za aktivan odmor i dobru zabavu</a:t>
            </a:r>
            <a:endParaRPr lang="hr-HR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610" y="1567542"/>
            <a:ext cx="5165925" cy="344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639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Medijska putovanja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567542"/>
            <a:ext cx="5231673" cy="4702629"/>
          </a:xfrm>
        </p:spPr>
        <p:txBody>
          <a:bodyPr>
            <a:noAutofit/>
          </a:bodyPr>
          <a:lstStyle/>
          <a:p>
            <a:r>
              <a:rPr lang="hr-HR" sz="2400" dirty="0" smtClean="0"/>
              <a:t>Odličan PR alat</a:t>
            </a:r>
          </a:p>
          <a:p>
            <a:r>
              <a:rPr lang="hr-HR" sz="2400" dirty="0"/>
              <a:t>E</a:t>
            </a:r>
            <a:r>
              <a:rPr lang="hr-HR" sz="2400" dirty="0" smtClean="0"/>
              <a:t>motivna </a:t>
            </a:r>
            <a:r>
              <a:rPr lang="hr-HR" sz="2400" dirty="0"/>
              <a:t>su  i </a:t>
            </a:r>
            <a:r>
              <a:rPr lang="hr-HR" sz="2400" dirty="0" smtClean="0"/>
              <a:t>subjektivna</a:t>
            </a:r>
          </a:p>
          <a:p>
            <a:r>
              <a:rPr lang="hr-HR" sz="2400" dirty="0" smtClean="0"/>
              <a:t>Rezultati: novinarske </a:t>
            </a:r>
            <a:r>
              <a:rPr lang="hr-HR" sz="2400" dirty="0"/>
              <a:t>reportaže koje nude čitateljima kredibilitet i preporuku treće </a:t>
            </a:r>
            <a:r>
              <a:rPr lang="hr-HR" sz="2400" dirty="0" smtClean="0"/>
              <a:t>strane</a:t>
            </a:r>
            <a:endParaRPr lang="hr-HR" sz="2400" dirty="0"/>
          </a:p>
          <a:p>
            <a:r>
              <a:rPr lang="hr-HR" sz="2400" dirty="0"/>
              <a:t>Omogućuju direktnu komunikacija putem društvenih </a:t>
            </a:r>
            <a:r>
              <a:rPr lang="hr-HR" sz="2400" dirty="0" smtClean="0"/>
              <a:t>medija</a:t>
            </a:r>
            <a:endParaRPr lang="hr-HR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997" y="1690688"/>
            <a:ext cx="5607954" cy="374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89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Medijska putovanja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567542"/>
            <a:ext cx="5231673" cy="47026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2400" b="1" dirty="0" smtClean="0"/>
              <a:t>Dva </a:t>
            </a:r>
            <a:r>
              <a:rPr lang="hr-HR" sz="2400" b="1" dirty="0"/>
              <a:t>tipa medijskih putovanja</a:t>
            </a:r>
            <a:r>
              <a:rPr lang="hr-HR" sz="2400" b="1" dirty="0" smtClean="0"/>
              <a:t>:</a:t>
            </a:r>
          </a:p>
          <a:p>
            <a:pPr marL="0" indent="0">
              <a:buNone/>
            </a:pPr>
            <a:endParaRPr lang="hr-HR" sz="2400" dirty="0"/>
          </a:p>
          <a:p>
            <a:r>
              <a:rPr lang="hr-HR" sz="2000" b="1" dirty="0"/>
              <a:t>Individualno medijsko putovanje</a:t>
            </a:r>
            <a:r>
              <a:rPr lang="hr-HR" sz="2000" dirty="0"/>
              <a:t>: → ključni </a:t>
            </a:r>
            <a:r>
              <a:rPr lang="hr-HR" sz="2000" dirty="0" err="1"/>
              <a:t>lifestyle</a:t>
            </a:r>
            <a:r>
              <a:rPr lang="hr-HR" sz="2000" dirty="0"/>
              <a:t>, </a:t>
            </a:r>
            <a:r>
              <a:rPr lang="hr-HR" sz="2000" dirty="0" err="1"/>
              <a:t>gastro</a:t>
            </a:r>
            <a:r>
              <a:rPr lang="hr-HR" sz="2000" dirty="0"/>
              <a:t> </a:t>
            </a:r>
            <a:r>
              <a:rPr lang="hr-HR" sz="2000" dirty="0" smtClean="0"/>
              <a:t>mediji, </a:t>
            </a:r>
            <a:r>
              <a:rPr lang="hr-HR" sz="2000" dirty="0" err="1" smtClean="0"/>
              <a:t>blogeri</a:t>
            </a:r>
            <a:r>
              <a:rPr lang="hr-HR" sz="2000" dirty="0" smtClean="0"/>
              <a:t>, </a:t>
            </a:r>
            <a:r>
              <a:rPr lang="hr-HR" sz="2000" dirty="0" err="1" smtClean="0"/>
              <a:t>influenceri</a:t>
            </a:r>
            <a:endParaRPr lang="hr-HR" sz="2000" dirty="0"/>
          </a:p>
          <a:p>
            <a:r>
              <a:rPr lang="hr-HR" sz="2000" dirty="0" smtClean="0"/>
              <a:t>Primjer</a:t>
            </a:r>
            <a:r>
              <a:rPr lang="hr-HR" sz="2000" dirty="0"/>
              <a:t>: Dan </a:t>
            </a:r>
            <a:r>
              <a:rPr lang="hr-HR" sz="2000" dirty="0" err="1"/>
              <a:t>blogera</a:t>
            </a:r>
            <a:r>
              <a:rPr lang="hr-HR" sz="2000" dirty="0"/>
              <a:t>  → iskren i emotivan način </a:t>
            </a:r>
            <a:r>
              <a:rPr lang="hr-HR" sz="2000" dirty="0" smtClean="0"/>
              <a:t>pisanja</a:t>
            </a:r>
          </a:p>
          <a:p>
            <a:pPr marL="0" indent="0">
              <a:buNone/>
            </a:pPr>
            <a:endParaRPr lang="hr-HR" sz="2000" dirty="0"/>
          </a:p>
          <a:p>
            <a:r>
              <a:rPr lang="hr-HR" sz="2000" b="1" dirty="0" smtClean="0"/>
              <a:t>Grupno medijsko putovanje</a:t>
            </a:r>
            <a:endParaRPr lang="hr-HR" sz="2000" dirty="0"/>
          </a:p>
          <a:p>
            <a:r>
              <a:rPr lang="hr-HR" sz="2000" dirty="0" smtClean="0"/>
              <a:t>Lifestyle</a:t>
            </a:r>
            <a:r>
              <a:rPr lang="hr-HR" sz="2000" dirty="0"/>
              <a:t>, </a:t>
            </a:r>
            <a:r>
              <a:rPr lang="hr-HR" sz="2000" dirty="0" err="1"/>
              <a:t>gastro</a:t>
            </a:r>
            <a:r>
              <a:rPr lang="hr-HR" sz="2000" dirty="0"/>
              <a:t> i mediji za </a:t>
            </a:r>
            <a:r>
              <a:rPr lang="hr-HR" sz="2000" dirty="0" smtClean="0"/>
              <a:t>putovanja</a:t>
            </a:r>
          </a:p>
          <a:p>
            <a:r>
              <a:rPr lang="hr-HR" sz="2000" dirty="0" smtClean="0"/>
              <a:t>Dnevne </a:t>
            </a:r>
            <a:r>
              <a:rPr lang="hr-HR" sz="2000" dirty="0"/>
              <a:t>novine, urednici i novinari koji pišu o gastronomiji (</a:t>
            </a:r>
            <a:r>
              <a:rPr lang="hr-HR" sz="2000" dirty="0" err="1"/>
              <a:t>Gastro</a:t>
            </a:r>
            <a:r>
              <a:rPr lang="hr-HR" sz="2000" dirty="0"/>
              <a:t> 24, </a:t>
            </a:r>
            <a:r>
              <a:rPr lang="hr-HR" sz="2000" dirty="0" err="1"/>
              <a:t>Slano&amp;Slatko</a:t>
            </a:r>
            <a:r>
              <a:rPr lang="hr-HR" sz="2000" dirty="0"/>
              <a:t>, Dobra hrana,...)</a:t>
            </a:r>
          </a:p>
          <a:p>
            <a:endParaRPr lang="hr-HR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078" y="1690688"/>
            <a:ext cx="5161787" cy="34355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87078" y="5242560"/>
            <a:ext cx="2706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Ribafish, foto Nikola Zoko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99472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995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6345" y="565435"/>
            <a:ext cx="5553364" cy="567746"/>
          </a:xfrm>
        </p:spPr>
        <p:txBody>
          <a:bodyPr>
            <a:noAutofit/>
          </a:bodyPr>
          <a:lstStyle/>
          <a:p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Alma</a:t>
            </a:r>
            <a:r>
              <a:rPr lang="hr-H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Radoš, dipl. novinar</a:t>
            </a:r>
            <a:endParaRPr lang="hr-H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9965" y="1488766"/>
            <a:ext cx="5477163" cy="4348901"/>
          </a:xfrm>
          <a:ln w="28575"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hr-HR" sz="2400" b="1" dirty="0" smtClean="0"/>
          </a:p>
          <a:p>
            <a:pPr marL="0" indent="0">
              <a:buNone/>
            </a:pPr>
            <a:r>
              <a:rPr lang="hr-HR" sz="2600" b="1" dirty="0" smtClean="0"/>
              <a:t>MODUL </a:t>
            </a:r>
            <a:r>
              <a:rPr lang="hr-HR" sz="2600" b="1" dirty="0" smtClean="0"/>
              <a:t>4: Marketing, brendiranje i </a:t>
            </a:r>
            <a:r>
              <a:rPr lang="hr-HR" sz="2600" b="1" dirty="0" smtClean="0"/>
              <a:t>komunikacija</a:t>
            </a:r>
            <a:endParaRPr lang="hr-HR" sz="2600" b="1" dirty="0" smtClean="0"/>
          </a:p>
          <a:p>
            <a:r>
              <a:rPr lang="hr-HR" sz="2600" dirty="0" smtClean="0"/>
              <a:t>Koja </a:t>
            </a:r>
            <a:r>
              <a:rPr lang="hr-HR" sz="2600" dirty="0"/>
              <a:t>je tajna uspješnih brendova, koji su novi trendovi u marketingu i kako uspješno komunicirati s medijima? Što su odnosi s javnošću i kako ih koristiti u svakodnevnom radu? Kome se obraćamo i kako određujemo ciljno tržište? Na koji način kreirati komunikacijsku strategiju i koje alate odabrati za postizanje cilja? Marketing ili PR? Ovo je tek mali dio onog što vas očekuje na </a:t>
            </a:r>
            <a:r>
              <a:rPr lang="hr-HR" sz="2600" dirty="0" smtClean="0"/>
              <a:t>prezentaciji.</a:t>
            </a:r>
            <a:endParaRPr lang="hr-HR" sz="2600" dirty="0"/>
          </a:p>
          <a:p>
            <a:endParaRPr lang="hr-HR" sz="26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35" y="5734356"/>
            <a:ext cx="5577465" cy="1035876"/>
          </a:xfrm>
          <a:prstGeom prst="rect">
            <a:avLst/>
          </a:prstGeom>
        </p:spPr>
      </p:pic>
      <p:sp>
        <p:nvSpPr>
          <p:cNvPr id="7" name="Content Placeholder 4"/>
          <p:cNvSpPr txBox="1">
            <a:spLocks/>
          </p:cNvSpPr>
          <p:nvPr/>
        </p:nvSpPr>
        <p:spPr>
          <a:xfrm>
            <a:off x="2899954" y="1488766"/>
            <a:ext cx="3293028" cy="4342154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5500" dirty="0" smtClean="0"/>
              <a:t>Bila je </a:t>
            </a:r>
            <a:r>
              <a:rPr lang="hr-HR" sz="5500" dirty="0"/>
              <a:t>glavna urednica turističkog magazina, PR i marketing menadžerica u Solaris Resortu u Šibeniku, radila je u marketingu Slobodne Dalmacije na projektima u turizmu i </a:t>
            </a:r>
            <a:r>
              <a:rPr lang="hr-HR" sz="5500" dirty="0" smtClean="0"/>
              <a:t>gastronomije, </a:t>
            </a:r>
            <a:r>
              <a:rPr lang="hr-HR" sz="5500" dirty="0"/>
              <a:t>predavala je marketing i poslovne komunikacije na jednoj splitskoj visokoj poslovnoj školi, a danas ima agenciju za odnose s </a:t>
            </a:r>
            <a:r>
              <a:rPr lang="hr-HR" sz="5500" dirty="0" smtClean="0"/>
              <a:t>javnošću, marketing </a:t>
            </a:r>
            <a:r>
              <a:rPr lang="hr-HR" sz="5500" dirty="0"/>
              <a:t>i PR. Kreira komunikacijske i brend strategije za brojne klijente među kojima su velike turističke </a:t>
            </a:r>
            <a:r>
              <a:rPr lang="hr-HR" sz="5500" dirty="0" smtClean="0"/>
              <a:t>tvrtke, vinarije, turističke zajednice... </a:t>
            </a:r>
            <a:r>
              <a:rPr lang="hr-HR" sz="5500" dirty="0"/>
              <a:t>Poseban joj je izazov promovirati još neotkrivene destinacije na kontinentu i ruralnim dijelovima Hrvatske.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58" y="1464655"/>
            <a:ext cx="2670896" cy="400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93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Kreativno medijsko putovanje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567542"/>
            <a:ext cx="5231673" cy="4702629"/>
          </a:xfrm>
        </p:spPr>
        <p:txBody>
          <a:bodyPr>
            <a:noAutofit/>
          </a:bodyPr>
          <a:lstStyle/>
          <a:p>
            <a:r>
              <a:rPr lang="hr-HR" sz="2400" dirty="0"/>
              <a:t>Mediji koji se pozivaju: dnevni, </a:t>
            </a:r>
            <a:r>
              <a:rPr lang="hr-HR" sz="2400" dirty="0" err="1"/>
              <a:t>lifestyle</a:t>
            </a:r>
            <a:r>
              <a:rPr lang="hr-HR" sz="2400" dirty="0"/>
              <a:t>, </a:t>
            </a:r>
            <a:r>
              <a:rPr lang="hr-HR" sz="2400" dirty="0" err="1" smtClean="0"/>
              <a:t>gastro</a:t>
            </a:r>
            <a:r>
              <a:rPr lang="hr-HR" sz="2400" dirty="0" smtClean="0"/>
              <a:t>, turistički novinari </a:t>
            </a:r>
            <a:endParaRPr lang="hr-HR" sz="2400" dirty="0"/>
          </a:p>
          <a:p>
            <a:r>
              <a:rPr lang="hr-HR" sz="2400" dirty="0"/>
              <a:t>Opustit će se u gastronomiji, aktivnom odmoru i ljepoti prirode te vođenoj </a:t>
            </a:r>
            <a:r>
              <a:rPr lang="hr-HR" sz="2400" dirty="0" smtClean="0"/>
              <a:t>degustaciji </a:t>
            </a:r>
            <a:r>
              <a:rPr lang="hr-HR" sz="2400" dirty="0"/>
              <a:t>uz upoznavanje </a:t>
            </a:r>
            <a:r>
              <a:rPr lang="hr-HR" sz="2400" dirty="0" smtClean="0"/>
              <a:t>destinacije</a:t>
            </a:r>
            <a:endParaRPr lang="hr-HR" sz="2400" dirty="0"/>
          </a:p>
          <a:p>
            <a:r>
              <a:rPr lang="hr-HR" sz="2400" dirty="0"/>
              <a:t>Preporuke: autohtona jela, rakije, vina legende, priče, posebnosti kraja</a:t>
            </a:r>
            <a:r>
              <a:rPr lang="hr-HR" sz="2400" dirty="0" smtClean="0"/>
              <a:t>…</a:t>
            </a:r>
          </a:p>
          <a:p>
            <a:r>
              <a:rPr lang="hr-HR" sz="2400" dirty="0" smtClean="0"/>
              <a:t>Jednodnevno ili višednevno uz pomno kreiran program</a:t>
            </a:r>
            <a:endParaRPr lang="hr-HR" sz="2400" dirty="0"/>
          </a:p>
          <a:p>
            <a:r>
              <a:rPr lang="hr-HR" sz="2400" dirty="0"/>
              <a:t>Priprema i distribucija priopćenja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502" y="1567542"/>
            <a:ext cx="5439591" cy="362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51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Priopćenja za medije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567542"/>
            <a:ext cx="5231673" cy="47026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2400" dirty="0"/>
              <a:t>Redovita komunikacija s medijima putem priopćenja za medije vezana uz marketinške i prodajne aktivnosti (npr. informiranje o novim proizvodima, akcijama, turističkoj ponudi...)</a:t>
            </a:r>
          </a:p>
          <a:p>
            <a:pPr>
              <a:buFont typeface="Wingdings" panose="05000000000000000000" pitchFamily="2" charset="2"/>
              <a:buChar char="Ø"/>
            </a:pPr>
            <a:endParaRPr lang="hr-HR" sz="2400" dirty="0"/>
          </a:p>
          <a:p>
            <a:pPr marL="0" indent="0">
              <a:buNone/>
            </a:pPr>
            <a:r>
              <a:rPr lang="hr-HR" sz="2400" dirty="0"/>
              <a:t>PR aktivnosti obuhvaćaju:</a:t>
            </a:r>
          </a:p>
          <a:p>
            <a:pPr lvl="1"/>
            <a:r>
              <a:rPr lang="ta-IN" dirty="0"/>
              <a:t>P</a:t>
            </a:r>
            <a:r>
              <a:rPr lang="hr-HR" dirty="0"/>
              <a:t>R</a:t>
            </a:r>
            <a:r>
              <a:rPr lang="ta-IN" dirty="0"/>
              <a:t>iprem</a:t>
            </a:r>
            <a:r>
              <a:rPr lang="hr-HR" dirty="0"/>
              <a:t>u</a:t>
            </a:r>
            <a:r>
              <a:rPr lang="ta-IN" dirty="0"/>
              <a:t> i distribucij</a:t>
            </a:r>
            <a:r>
              <a:rPr lang="hr-HR" dirty="0"/>
              <a:t>u</a:t>
            </a:r>
            <a:r>
              <a:rPr lang="ta-IN" dirty="0"/>
              <a:t> pr</a:t>
            </a:r>
            <a:r>
              <a:rPr lang="hr-HR" dirty="0" err="1"/>
              <a:t>iopćenja</a:t>
            </a:r>
            <a:r>
              <a:rPr lang="hr-HR" dirty="0"/>
              <a:t> za medije</a:t>
            </a:r>
          </a:p>
          <a:p>
            <a:pPr lvl="1"/>
            <a:r>
              <a:rPr lang="ta-IN" dirty="0"/>
              <a:t>Lobiranje </a:t>
            </a:r>
            <a:r>
              <a:rPr lang="ta-IN" dirty="0"/>
              <a:t>medijskih </a:t>
            </a:r>
            <a:r>
              <a:rPr lang="ta-IN" dirty="0"/>
              <a:t>objava</a:t>
            </a:r>
            <a:endParaRPr lang="hr-HR" dirty="0"/>
          </a:p>
          <a:p>
            <a:pPr lvl="1"/>
            <a:r>
              <a:rPr lang="hr-HR" dirty="0"/>
              <a:t>Praćenje objava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27" y="1567542"/>
            <a:ext cx="4668757" cy="457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97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Suradnja s poznatim osobama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567542"/>
            <a:ext cx="5231673" cy="4702629"/>
          </a:xfrm>
        </p:spPr>
        <p:txBody>
          <a:bodyPr>
            <a:noAutofit/>
          </a:bodyPr>
          <a:lstStyle/>
          <a:p>
            <a:r>
              <a:rPr lang="hr-HR" sz="2400" dirty="0"/>
              <a:t>Treba li mi </a:t>
            </a:r>
            <a:r>
              <a:rPr lang="hr-HR" sz="2400" dirty="0" err="1"/>
              <a:t>celebrity</a:t>
            </a:r>
            <a:r>
              <a:rPr lang="hr-HR" sz="2400" dirty="0"/>
              <a:t>?</a:t>
            </a:r>
          </a:p>
          <a:p>
            <a:r>
              <a:rPr lang="hr-HR" sz="2400" dirty="0"/>
              <a:t>Koju poznatu osobu odabrati za suradnju</a:t>
            </a:r>
            <a:r>
              <a:rPr lang="hr-HR" sz="2400" dirty="0" smtClean="0"/>
              <a:t>?</a:t>
            </a:r>
            <a:endParaRPr lang="hr-HR" sz="2400" dirty="0"/>
          </a:p>
          <a:p>
            <a:r>
              <a:rPr lang="hr-HR" sz="2400" dirty="0"/>
              <a:t>Koju poruku šalje ambasador/poznata osoba</a:t>
            </a:r>
            <a:r>
              <a:rPr lang="hr-HR" sz="2400" dirty="0" smtClean="0"/>
              <a:t>?</a:t>
            </a:r>
          </a:p>
          <a:p>
            <a:r>
              <a:rPr lang="hr-HR" sz="2400" dirty="0"/>
              <a:t>Mogu li to priuštiti</a:t>
            </a:r>
            <a:r>
              <a:rPr lang="hr-HR" sz="2400" dirty="0" smtClean="0"/>
              <a:t>????</a:t>
            </a:r>
            <a:endParaRPr lang="hr-HR" sz="2400" dirty="0"/>
          </a:p>
          <a:p>
            <a:r>
              <a:rPr lang="hr-HR" sz="2400" dirty="0"/>
              <a:t>Na koji način privući poznatu osobu da bude vaš ambasador?</a:t>
            </a:r>
          </a:p>
          <a:p>
            <a:r>
              <a:rPr lang="hr-HR" sz="2400" dirty="0"/>
              <a:t>Izbor poznatih osoba ovisi o tipu proizvoda i ciljanoj skupini gostiju koja se želi </a:t>
            </a:r>
            <a:r>
              <a:rPr lang="hr-HR" sz="2400" dirty="0" smtClean="0"/>
              <a:t>privući</a:t>
            </a:r>
          </a:p>
          <a:p>
            <a:pPr marL="0" indent="0">
              <a:buNone/>
            </a:pPr>
            <a:endParaRPr lang="hr-HR" b="1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969" y="1690688"/>
            <a:ext cx="5667441" cy="377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424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Suradnja s poznatim osobama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567542"/>
            <a:ext cx="5231673" cy="47026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2400" dirty="0" smtClean="0"/>
              <a:t>Primjer</a:t>
            </a:r>
          </a:p>
          <a:p>
            <a:pPr marL="0" indent="0">
              <a:buNone/>
            </a:pPr>
            <a:r>
              <a:rPr lang="hr-HR" sz="2400" dirty="0" smtClean="0"/>
              <a:t>Kako pomladiti </a:t>
            </a:r>
            <a:r>
              <a:rPr lang="hr-HR" sz="2400" dirty="0" err="1" smtClean="0"/>
              <a:t>brend</a:t>
            </a:r>
            <a:r>
              <a:rPr lang="hr-HR" sz="2400" dirty="0" smtClean="0"/>
              <a:t>?</a:t>
            </a:r>
            <a:endParaRPr lang="hr-HR" sz="2400" dirty="0"/>
          </a:p>
          <a:p>
            <a:r>
              <a:rPr lang="hr-HR" sz="2400" dirty="0" smtClean="0"/>
              <a:t>Mlada glumica Mirna Medaković </a:t>
            </a:r>
            <a:r>
              <a:rPr lang="hr-HR" sz="2400" dirty="0" err="1" smtClean="0"/>
              <a:t>Stepinec</a:t>
            </a:r>
            <a:endParaRPr lang="hr-HR" sz="2400" dirty="0" smtClean="0"/>
          </a:p>
          <a:p>
            <a:r>
              <a:rPr lang="hr-HR" sz="2400" dirty="0" smtClean="0"/>
              <a:t>Djevojka iz susjedstva s kojom se lako identificirati, mlada majka</a:t>
            </a:r>
            <a:endParaRPr lang="hr-HR" sz="2400" dirty="0"/>
          </a:p>
          <a:p>
            <a:r>
              <a:rPr lang="hr-HR" sz="2400" dirty="0" smtClean="0"/>
              <a:t>Fotografije u </a:t>
            </a:r>
            <a:r>
              <a:rPr lang="hr-HR" sz="2400" dirty="0" err="1" smtClean="0"/>
              <a:t>amgijentu</a:t>
            </a:r>
            <a:r>
              <a:rPr lang="hr-HR" sz="2400" dirty="0" smtClean="0"/>
              <a:t> </a:t>
            </a:r>
          </a:p>
          <a:p>
            <a:r>
              <a:rPr lang="hr-HR" sz="2400" dirty="0" smtClean="0"/>
              <a:t>Izjave o odmoru</a:t>
            </a:r>
            <a:endParaRPr lang="hr-HR" b="1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2" descr="Slikovni rezultat za mirna medaković u hotelima rogaš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789" y="1536960"/>
            <a:ext cx="3667114" cy="244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lma Radoš\AppData\Local\Microsoft\Windows\Temporary Internet Files\Content.Outlook\A8VRMH02\08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789" y="4025728"/>
            <a:ext cx="3667114" cy="244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199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Suradnja s poznatim osobama</a:t>
            </a:r>
            <a:endParaRPr lang="hr-HR" dirty="0"/>
          </a:p>
        </p:txBody>
      </p:sp>
      <p:pic>
        <p:nvPicPr>
          <p:cNvPr id="10" name="Content Placeholder 9" descr="C:\Users\Lollipop\Desktop\IMG_2760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85428"/>
            <a:ext cx="10515600" cy="24317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07682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Suradnja s poznatim osobama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2" y="1567542"/>
            <a:ext cx="3080656" cy="47026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2400" dirty="0" err="1"/>
              <a:t>Almira&amp;Jakov</a:t>
            </a:r>
            <a:endParaRPr lang="hr-HR" sz="2400" dirty="0"/>
          </a:p>
          <a:p>
            <a:pPr marL="0" indent="0">
              <a:buNone/>
            </a:pPr>
            <a:endParaRPr lang="hr-HR" sz="2400" dirty="0" smtClean="0"/>
          </a:p>
          <a:p>
            <a:pPr marL="0" indent="0">
              <a:buNone/>
            </a:pPr>
            <a:r>
              <a:rPr lang="hr-HR" sz="2400" dirty="0" smtClean="0"/>
              <a:t>Villa Osam u Supetru na Braču</a:t>
            </a:r>
          </a:p>
          <a:p>
            <a:pPr marL="0" indent="0">
              <a:buNone/>
            </a:pPr>
            <a:r>
              <a:rPr lang="hr-HR" sz="2400" dirty="0" smtClean="0"/>
              <a:t>Poruka: za parove u najboljim godinama, više platežne moći, cjelogodišnje poslovanje</a:t>
            </a:r>
            <a:endParaRPr lang="hr-HR" sz="2400" dirty="0"/>
          </a:p>
        </p:txBody>
      </p:sp>
      <p:pic>
        <p:nvPicPr>
          <p:cNvPr id="7" name="Picture 2" descr="C:\Users\Alma Radoš\Desktop\LOLLIPOP PR\SVPETRVS HOTELI\Fotke Svpetrvs\Almira i Jakov\StudioPapaja_Hotel_Osam_2016_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763" y="1567542"/>
            <a:ext cx="6935037" cy="462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7615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Suradnja s poznatim osobama</a:t>
            </a:r>
            <a:endParaRPr lang="hr-HR" dirty="0"/>
          </a:p>
        </p:txBody>
      </p:sp>
      <p:pic>
        <p:nvPicPr>
          <p:cNvPr id="6" name="Picture 2" descr="C:\Users\Alma Radoš\Desktop\LOLLIPOP PR\SVPETRVS HOTELI\Fotke Svpetrvs\Almira i Jakov\StudioPapaja_Hotel_Osam_2016_0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14" y="1524000"/>
            <a:ext cx="5776318" cy="385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lma Radoš\Desktop\LOLLIPOP PR\SVPETRVS HOTELI\Fotke Svpetrvs\Almira i Jakov\StudioPapaja_Hotel_Osam_2016_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468" y="1524000"/>
            <a:ext cx="5776318" cy="385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586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Suradnja s poznatim osobama</a:t>
            </a:r>
            <a:endParaRPr lang="hr-HR" dirty="0"/>
          </a:p>
        </p:txBody>
      </p:sp>
      <p:pic>
        <p:nvPicPr>
          <p:cNvPr id="6" name="Picture 2" descr="C:\Users\Alma Radoš\Desktop\LOLLIPOP PR\SVPETRVS HOTELI\Fotke Svpetrvs\Almira i Jakov\StudioPapaja_Hotel_Osam_2016_0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14" y="1524000"/>
            <a:ext cx="5776318" cy="385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lma Radoš\Desktop\LOLLIPOP PR\SVPETRVS HOTELI\Fotke Svpetrvs\Almira i Jakov\StudioPapaja_Hotel_Osam_2016_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468" y="1524000"/>
            <a:ext cx="5776318" cy="385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057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Suradnja s poznatim osobama</a:t>
            </a:r>
            <a:endParaRPr lang="hr-HR" dirty="0"/>
          </a:p>
        </p:txBody>
      </p:sp>
      <p:pic>
        <p:nvPicPr>
          <p:cNvPr id="5" name="Picture 3" descr="C:\Users\Alma Radoš\Desktop\LOLLIPOP PR\SVPETRVS HOTELI\Fotke Svpetrvs\Doris Pincic\StudioPapaja_Svpetrus_Doris_Pincic_print_0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953" y="1316531"/>
            <a:ext cx="7366981" cy="491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2" y="1567542"/>
            <a:ext cx="3080656" cy="47026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2400" dirty="0" smtClean="0"/>
              <a:t>Doris Pinčić</a:t>
            </a:r>
            <a:endParaRPr lang="hr-HR" sz="2400" dirty="0"/>
          </a:p>
          <a:p>
            <a:pPr marL="0" indent="0">
              <a:buNone/>
            </a:pPr>
            <a:endParaRPr lang="hr-HR" sz="2400" dirty="0" smtClean="0"/>
          </a:p>
          <a:p>
            <a:pPr marL="0" indent="0">
              <a:buNone/>
            </a:pPr>
            <a:r>
              <a:rPr lang="hr-HR" sz="2400" dirty="0" err="1" smtClean="0"/>
              <a:t>Waterman</a:t>
            </a:r>
            <a:r>
              <a:rPr lang="hr-HR" sz="2400" dirty="0" smtClean="0"/>
              <a:t> </a:t>
            </a:r>
            <a:r>
              <a:rPr lang="hr-HR" sz="2400" dirty="0" err="1" smtClean="0"/>
              <a:t>Svpetrvs</a:t>
            </a:r>
            <a:r>
              <a:rPr lang="hr-HR" sz="2400" dirty="0" smtClean="0"/>
              <a:t> </a:t>
            </a:r>
            <a:r>
              <a:rPr lang="hr-HR" sz="2400" dirty="0" err="1" smtClean="0"/>
              <a:t>Resort</a:t>
            </a:r>
            <a:r>
              <a:rPr lang="hr-HR" sz="2400" dirty="0" smtClean="0"/>
              <a:t> na Braču</a:t>
            </a:r>
          </a:p>
          <a:p>
            <a:pPr marL="0" indent="0">
              <a:buNone/>
            </a:pPr>
            <a:r>
              <a:rPr lang="hr-HR" sz="2400" dirty="0" smtClean="0"/>
              <a:t>Poruka: savršena destinacija za obiteljsko ljetovanje, mlade roditelje s djecom željne istinskog odmora</a:t>
            </a:r>
          </a:p>
        </p:txBody>
      </p:sp>
    </p:spTree>
    <p:extLst>
      <p:ext uri="{BB962C8B-B14F-4D97-AF65-F5344CB8AC3E}">
        <p14:creationId xmlns:p14="http://schemas.microsoft.com/office/powerpoint/2010/main" val="36981598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Suradnja s poznatim osobama</a:t>
            </a:r>
            <a:endParaRPr lang="hr-HR" dirty="0"/>
          </a:p>
        </p:txBody>
      </p:sp>
      <p:pic>
        <p:nvPicPr>
          <p:cNvPr id="5" name="Picture 2" descr="C:\Users\Alma Radoš\Desktop\LOLLIPOP PR\SVPETRVS HOTELI\Fotke Svpetrvs\Doris Pincic\StudioPapaja_Svpetrus_Doris_Pincic_print_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88" y="1358018"/>
            <a:ext cx="3298371" cy="494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lma Radoš\Desktop\LOLLIPOP PR\SVPETRVS HOTELI\Fotke Svpetrvs\Doris Pincic\StudioPapaja_Svpetrus_Doris_Pincic_print_0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934" y="1370386"/>
            <a:ext cx="3281253" cy="49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lma Radoš\Desktop\LOLLIPOP PR\SVPETRVS HOTELI\Fotke Svpetrvs\Doris Pincic\StudioPapaja_Svpetrus_Doris_Pincic_print_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463" y="1370386"/>
            <a:ext cx="3298051" cy="494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200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Marketing</a:t>
            </a:r>
            <a:endParaRPr lang="hr-H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767840"/>
            <a:ext cx="5492931" cy="4409123"/>
          </a:xfrm>
        </p:spPr>
        <p:txBody>
          <a:bodyPr>
            <a:normAutofit/>
          </a:bodyPr>
          <a:lstStyle/>
          <a:p>
            <a:r>
              <a:rPr lang="hr-HR" sz="2400" dirty="0" smtClean="0"/>
              <a:t>Kako se snaći s ograničenim sredstvima i kreirati optimalnu marketinšku strategiju?</a:t>
            </a:r>
          </a:p>
          <a:p>
            <a:r>
              <a:rPr lang="hr-HR" sz="2400" dirty="0" smtClean="0"/>
              <a:t>Marketinška teorija koristi koncept marketing miksa</a:t>
            </a:r>
          </a:p>
          <a:p>
            <a:r>
              <a:rPr lang="hr-HR" sz="2400" dirty="0" smtClean="0"/>
              <a:t>Za tradicionalan koncept 4P čuli su i oni koji se ne bave marketinškim djelatnostima.</a:t>
            </a:r>
          </a:p>
          <a:p>
            <a:pPr marL="0" indent="0">
              <a:buNone/>
            </a:pPr>
            <a:endParaRPr lang="hr-HR" sz="1800" dirty="0" smtClean="0"/>
          </a:p>
        </p:txBody>
      </p:sp>
      <p:pic>
        <p:nvPicPr>
          <p:cNvPr id="6" name="Picture 4" descr="http://www.learnmarketing.net/marketingmixdiagr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572" y="947739"/>
            <a:ext cx="4320662" cy="519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96313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</a:t>
            </a:r>
            <a:r>
              <a:rPr lang="hr-HR" dirty="0" smtClean="0"/>
              <a:t>ajvažniji PR alat?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567542"/>
            <a:ext cx="6355079" cy="4606835"/>
          </a:xfrm>
        </p:spPr>
        <p:txBody>
          <a:bodyPr>
            <a:noAutofit/>
          </a:bodyPr>
          <a:lstStyle/>
          <a:p>
            <a:r>
              <a:rPr lang="hr-HR" sz="2400" dirty="0" smtClean="0"/>
              <a:t>Trebate PR!</a:t>
            </a:r>
          </a:p>
          <a:p>
            <a:r>
              <a:rPr lang="hr-HR" sz="2400" dirty="0" smtClean="0"/>
              <a:t>Odlučili ste se za PR agenciju!</a:t>
            </a:r>
          </a:p>
          <a:p>
            <a:r>
              <a:rPr lang="hr-HR" sz="2400" dirty="0" smtClean="0"/>
              <a:t>Imate komunikacijsku strategiju?!</a:t>
            </a:r>
          </a:p>
          <a:p>
            <a:r>
              <a:rPr lang="hr-HR" sz="2400" dirty="0" smtClean="0"/>
              <a:t>Odabrali ste alate!</a:t>
            </a:r>
          </a:p>
          <a:p>
            <a:pPr marL="0" indent="0">
              <a:buNone/>
            </a:pPr>
            <a:endParaRPr lang="hr-HR" b="1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hr-HR" b="1" dirty="0" smtClean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hr-HR" sz="4000" dirty="0"/>
              <a:t>Koji je </a:t>
            </a:r>
            <a:r>
              <a:rPr lang="hr-HR" sz="4000" dirty="0" smtClean="0"/>
              <a:t>najvažniji PR </a:t>
            </a:r>
            <a:r>
              <a:rPr lang="hr-HR" sz="4000" dirty="0"/>
              <a:t>alat????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328" y="1567542"/>
            <a:ext cx="5035442" cy="408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11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Koji je najvažniji PR alat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602377"/>
            <a:ext cx="5527765" cy="46677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2400" dirty="0" smtClean="0"/>
              <a:t>FOTOGRAFIJA! FOTOGRAFIJA! FOTOGRAFIJA!</a:t>
            </a:r>
          </a:p>
          <a:p>
            <a:r>
              <a:rPr lang="hr-HR" sz="2400" dirty="0" smtClean="0"/>
              <a:t>Bez </a:t>
            </a:r>
            <a:r>
              <a:rPr lang="hr-HR" sz="2400" dirty="0"/>
              <a:t>dobre fotografije nema dobrog PR-a!</a:t>
            </a:r>
          </a:p>
          <a:p>
            <a:r>
              <a:rPr lang="hr-HR" sz="2400" dirty="0"/>
              <a:t>Fotografirajte doživljaj! </a:t>
            </a:r>
          </a:p>
          <a:p>
            <a:r>
              <a:rPr lang="hr-HR" sz="2400" dirty="0"/>
              <a:t>Za medije je iznimno važan doživljaj ambijenta, ne njegova hladna </a:t>
            </a:r>
            <a:r>
              <a:rPr lang="hr-HR" sz="2400" dirty="0" smtClean="0"/>
              <a:t>ljepota!</a:t>
            </a:r>
            <a:endParaRPr lang="hr-HR" sz="2400" dirty="0"/>
          </a:p>
          <a:p>
            <a:r>
              <a:rPr lang="hr-HR" sz="2400" dirty="0"/>
              <a:t>Doživljaj se treba osjetiti na </a:t>
            </a:r>
            <a:r>
              <a:rPr lang="hr-HR" sz="2400" dirty="0" smtClean="0"/>
              <a:t>fotografiji!</a:t>
            </a:r>
            <a:endParaRPr lang="hr-HR" sz="2400" dirty="0"/>
          </a:p>
          <a:p>
            <a:r>
              <a:rPr lang="hr-HR" sz="2400" dirty="0"/>
              <a:t>Oplemenite interijer voćem, bocom vina ili pjenušca, knjigama, cvijećem… Dajte mu dušu</a:t>
            </a:r>
            <a:r>
              <a:rPr lang="hr-HR" sz="2400" dirty="0" smtClean="0"/>
              <a:t>! Angažirajte modele!</a:t>
            </a:r>
          </a:p>
          <a:p>
            <a:pPr marL="0" indent="0">
              <a:buNone/>
            </a:pPr>
            <a:endParaRPr lang="hr-HR" sz="2400" dirty="0"/>
          </a:p>
          <a:p>
            <a:endParaRPr lang="hr-HR" sz="2400" dirty="0"/>
          </a:p>
        </p:txBody>
      </p:sp>
      <p:pic>
        <p:nvPicPr>
          <p:cNvPr id="6" name="Picture 3" descr="C:\Users\Alma Radoš\Desktop\unnam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533" y="1688949"/>
            <a:ext cx="5543153" cy="374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65966" y="5625737"/>
            <a:ext cx="2586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Foto: Igor Tomljenović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56260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lma Radoš\Desktop\unnam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177" y="261257"/>
            <a:ext cx="8897392" cy="59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43177" y="6204858"/>
            <a:ext cx="7280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Foto: Igor Tomljenović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295513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43177" y="6204858"/>
            <a:ext cx="7280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Foto: Igor Tomljenović</a:t>
            </a:r>
            <a:endParaRPr lang="hr-HR" dirty="0"/>
          </a:p>
        </p:txBody>
      </p:sp>
      <p:pic>
        <p:nvPicPr>
          <p:cNvPr id="4" name="Picture 2" descr="C:\Users\Alma Radoš\Desktop\unnamed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177" y="286670"/>
            <a:ext cx="8923910" cy="591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1881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43177" y="6204858"/>
            <a:ext cx="7280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Foto: Borna Subota</a:t>
            </a:r>
            <a:endParaRPr lang="hr-H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206" y="184709"/>
            <a:ext cx="8862059" cy="590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499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43177" y="6204858"/>
            <a:ext cx="7280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Foto: Borna Subota</a:t>
            </a:r>
            <a:endParaRPr lang="hr-H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87811"/>
            <a:ext cx="9306197" cy="620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721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43177" y="6204858"/>
            <a:ext cx="7280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Foto: arhiva vinarija Kabola</a:t>
            </a:r>
            <a:endParaRPr lang="hr-H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131" y="165463"/>
            <a:ext cx="9059093" cy="603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93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43177" y="6204858"/>
            <a:ext cx="7280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Foto: arhiva vinarija Kabola</a:t>
            </a:r>
            <a:endParaRPr lang="hr-H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177" y="114945"/>
            <a:ext cx="9142012" cy="608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8291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Kreativne priče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524000"/>
            <a:ext cx="10622280" cy="474617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r-HR" altLang="sr-Latn-RS" sz="1900" dirty="0" smtClean="0"/>
              <a:t>Svaka  priča </a:t>
            </a:r>
            <a:r>
              <a:rPr lang="hr-HR" altLang="sr-Latn-RS" sz="1900" dirty="0"/>
              <a:t>ima </a:t>
            </a:r>
            <a:r>
              <a:rPr lang="hr-HR" altLang="sr-Latn-RS" sz="1900" dirty="0" smtClean="0"/>
              <a:t>: </a:t>
            </a:r>
            <a:r>
              <a:rPr lang="hr-HR" altLang="sr-Latn-RS" sz="1900" dirty="0"/>
              <a:t>likove, radnju, zaplet i rasplet</a:t>
            </a:r>
            <a:r>
              <a:rPr lang="hr-HR" altLang="sr-Latn-RS" sz="1900" dirty="0" smtClean="0"/>
              <a:t>. Glavni lik je vaš proizvod ili </a:t>
            </a:r>
            <a:r>
              <a:rPr lang="hr-HR" altLang="sr-Latn-RS" sz="1900" dirty="0" err="1" smtClean="0"/>
              <a:t>brend</a:t>
            </a:r>
            <a:r>
              <a:rPr lang="hr-HR" altLang="sr-Latn-RS" sz="1900" dirty="0" smtClean="0"/>
              <a:t>!</a:t>
            </a:r>
            <a:r>
              <a:rPr lang="hr-HR" altLang="sr-Latn-RS" sz="1900" dirty="0"/>
              <a:t> </a:t>
            </a:r>
            <a:endParaRPr lang="hr-HR" altLang="sr-Latn-RS" sz="1900" dirty="0" smtClean="0"/>
          </a:p>
          <a:p>
            <a:pPr>
              <a:lnSpc>
                <a:spcPct val="150000"/>
              </a:lnSpc>
            </a:pPr>
            <a:r>
              <a:rPr lang="vi-VN" altLang="sr-Latn-RS" sz="1900" dirty="0" smtClean="0"/>
              <a:t>Uspješni </a:t>
            </a:r>
            <a:r>
              <a:rPr lang="vi-VN" altLang="sr-Latn-RS" sz="1900" dirty="0"/>
              <a:t>br</a:t>
            </a:r>
            <a:r>
              <a:rPr lang="hr-HR" altLang="sr-Latn-RS" sz="1900" dirty="0"/>
              <a:t>e</a:t>
            </a:r>
            <a:r>
              <a:rPr lang="vi-VN" altLang="sr-Latn-RS" sz="1900" dirty="0"/>
              <a:t>ndovi </a:t>
            </a:r>
            <a:r>
              <a:rPr lang="hr-HR" altLang="sr-Latn-RS" sz="1900" dirty="0" smtClean="0"/>
              <a:t>komunikacijski nas</a:t>
            </a:r>
            <a:r>
              <a:rPr lang="vi-VN" altLang="sr-Latn-RS" sz="1900" dirty="0" smtClean="0"/>
              <a:t> </a:t>
            </a:r>
            <a:r>
              <a:rPr lang="vi-VN" altLang="sr-Latn-RS" sz="1900" dirty="0"/>
              <a:t>vode na </a:t>
            </a:r>
            <a:r>
              <a:rPr lang="vi-VN" altLang="sr-Latn-RS" sz="1900" dirty="0">
                <a:hlinkClick r:id="rId2"/>
              </a:rPr>
              <a:t>emotivno putovanje </a:t>
            </a:r>
            <a:r>
              <a:rPr lang="vi-VN" altLang="sr-Latn-RS" sz="1900" dirty="0"/>
              <a:t>kao što su to radile i bajke – usrećuju nas, izazivaju suosjećanje, nasmijavaju, potiču nam maštu – </a:t>
            </a:r>
            <a:r>
              <a:rPr lang="hr-HR" altLang="sr-Latn-RS" sz="1900" dirty="0"/>
              <a:t>načinom </a:t>
            </a:r>
            <a:r>
              <a:rPr lang="vi-VN" altLang="sr-Latn-RS" sz="1900" dirty="0"/>
              <a:t>i sadržajem koji odgovara našim željama, vjerovanjima, nadama, očekivanjima, dok istovremeno predstavljaju svoj proizvod ili uslugu. </a:t>
            </a:r>
            <a:endParaRPr lang="hr-HR" altLang="sr-Latn-RS" sz="1900" dirty="0"/>
          </a:p>
          <a:p>
            <a:pPr>
              <a:lnSpc>
                <a:spcPct val="150000"/>
              </a:lnSpc>
            </a:pPr>
            <a:r>
              <a:rPr lang="vi-VN" altLang="sr-Latn-RS" sz="1900" dirty="0"/>
              <a:t>Kada kupac u našoj priči prepozna svoje vrijednosti, potrebe i snove, stvara se emotivna veza između njega i br</a:t>
            </a:r>
            <a:r>
              <a:rPr lang="hr-HR" altLang="sr-Latn-RS" sz="1900" dirty="0"/>
              <a:t>e</a:t>
            </a:r>
            <a:r>
              <a:rPr lang="vi-VN" altLang="sr-Latn-RS" sz="1900" dirty="0"/>
              <a:t>nda.</a:t>
            </a:r>
            <a:endParaRPr lang="hr-HR" altLang="sr-Latn-RS" sz="1900" dirty="0"/>
          </a:p>
          <a:p>
            <a:pPr>
              <a:lnSpc>
                <a:spcPct val="150000"/>
              </a:lnSpc>
            </a:pPr>
            <a:r>
              <a:rPr lang="hr-HR" altLang="sr-Latn-RS" sz="1900" dirty="0"/>
              <a:t>Osnova za kreiranje priče koja stvara vezu je razumijevanje emotivne potrebe kupca koju proizvod / usluga zadovoljava; npr. </a:t>
            </a:r>
            <a:r>
              <a:rPr lang="hr-HR" altLang="sr-Latn-RS" sz="1900" dirty="0" smtClean="0"/>
              <a:t>pivska industrija ne prodaje pivo nego </a:t>
            </a:r>
            <a:r>
              <a:rPr lang="hr-HR" altLang="sr-Latn-RS" sz="1900" dirty="0"/>
              <a:t>način života; kozmetički </a:t>
            </a:r>
            <a:r>
              <a:rPr lang="hr-HR" altLang="sr-Latn-RS" sz="1900" dirty="0" smtClean="0"/>
              <a:t>kuće ne prodaju kozmetičke preparate, nego mladost </a:t>
            </a:r>
            <a:r>
              <a:rPr lang="hr-HR" altLang="sr-Latn-RS" sz="1900" dirty="0"/>
              <a:t>i privlačnost, auto </a:t>
            </a:r>
            <a:r>
              <a:rPr lang="hr-HR" altLang="sr-Latn-RS" sz="1900" dirty="0" smtClean="0"/>
              <a:t>škole neovisnost, destinacije doživljaj…</a:t>
            </a:r>
            <a:endParaRPr lang="hr-HR" altLang="sr-Latn-RS" sz="1900" dirty="0"/>
          </a:p>
          <a:p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25780938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Kreativne priče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19794"/>
            <a:ext cx="5580017" cy="4557169"/>
          </a:xfrm>
        </p:spPr>
        <p:txBody>
          <a:bodyPr/>
          <a:lstStyle/>
          <a:p>
            <a:pPr marL="0" indent="0">
              <a:buNone/>
            </a:pPr>
            <a:r>
              <a:rPr lang="hr-HR" sz="1900" dirty="0"/>
              <a:t>Mediji </a:t>
            </a:r>
            <a:r>
              <a:rPr lang="hr-HR" sz="1900" dirty="0" smtClean="0"/>
              <a:t>ih jako vole!</a:t>
            </a:r>
            <a:endParaRPr lang="hr-HR" sz="1900" dirty="0"/>
          </a:p>
          <a:p>
            <a:r>
              <a:rPr lang="hr-HR" sz="1900" dirty="0" smtClean="0"/>
              <a:t>Romantične priče</a:t>
            </a:r>
            <a:endParaRPr lang="hr-HR" sz="1900" dirty="0"/>
          </a:p>
          <a:p>
            <a:r>
              <a:rPr lang="hr-HR" sz="1900" dirty="0" smtClean="0"/>
              <a:t>Preporuke </a:t>
            </a:r>
            <a:r>
              <a:rPr lang="hr-HR" sz="1900" dirty="0" err="1"/>
              <a:t>sommeliera</a:t>
            </a:r>
            <a:r>
              <a:rPr lang="hr-HR" sz="1900" dirty="0"/>
              <a:t>: sljubljivanje vina i autohtone kuhinje, sljubljivanje vina i kontinentalne kuhinje…</a:t>
            </a:r>
          </a:p>
          <a:p>
            <a:r>
              <a:rPr lang="hr-HR" sz="1900" dirty="0"/>
              <a:t>Recepti</a:t>
            </a:r>
          </a:p>
          <a:p>
            <a:r>
              <a:rPr lang="hr-HR" sz="1900" dirty="0"/>
              <a:t>Legende</a:t>
            </a:r>
          </a:p>
          <a:p>
            <a:r>
              <a:rPr lang="hr-HR" sz="1900" dirty="0" smtClean="0"/>
              <a:t>Drugačije destinacije</a:t>
            </a:r>
          </a:p>
          <a:p>
            <a:r>
              <a:rPr lang="hr-HR" sz="1900" dirty="0" err="1" smtClean="0"/>
              <a:t>Safe&amp;Healthy</a:t>
            </a:r>
            <a:endParaRPr lang="hr-HR" sz="1900" dirty="0" smtClean="0"/>
          </a:p>
          <a:p>
            <a:pPr marL="0" indent="0">
              <a:buNone/>
            </a:pPr>
            <a:r>
              <a:rPr lang="hr-HR" sz="1900" dirty="0" smtClean="0"/>
              <a:t>Pretvorite mane u prednosti, privucite drugačijom pričom, iskoristite dosadne vijesti koje to više nisu i vrte se svaki dan i napravite vašu vijest koja će biti top tema, okrenite pilu naopako, od običnog krumpira napravite najfinije jelo…</a:t>
            </a:r>
            <a:endParaRPr lang="hr-HR" sz="1900" dirty="0"/>
          </a:p>
          <a:p>
            <a:endParaRPr lang="hr-HR" dirty="0"/>
          </a:p>
        </p:txBody>
      </p:sp>
      <p:pic>
        <p:nvPicPr>
          <p:cNvPr id="4" name="Picture 3" descr="C:\Users\Alma Radoš\Desktop\tipTravel\MAGAZIN\tipTravel veljaca 016\Fotografije\istra gourmet\san rocco\krumpir_u_sol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217" y="1604237"/>
            <a:ext cx="5583041" cy="37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18217" y="5390606"/>
            <a:ext cx="3387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Foto: Hotel San </a:t>
            </a:r>
            <a:r>
              <a:rPr lang="hr-HR" dirty="0" err="1" smtClean="0"/>
              <a:t>Rocco</a:t>
            </a:r>
            <a:r>
              <a:rPr lang="hr-HR" dirty="0" smtClean="0"/>
              <a:t>, </a:t>
            </a:r>
            <a:r>
              <a:rPr lang="hr-HR" dirty="0" err="1" smtClean="0"/>
              <a:t>Brtonigla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50342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Marketing</a:t>
            </a:r>
            <a:endParaRPr lang="hr-H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767840"/>
            <a:ext cx="5492931" cy="440912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hr-HR" sz="2400" dirty="0" smtClean="0"/>
              <a:t>4P</a:t>
            </a:r>
          </a:p>
          <a:p>
            <a:pPr marL="0" lvl="0" indent="0">
              <a:buNone/>
            </a:pPr>
            <a:r>
              <a:rPr lang="hr-HR" sz="2400" dirty="0" smtClean="0"/>
              <a:t>Proizvodi</a:t>
            </a:r>
            <a:endParaRPr lang="hr-HR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hr-HR" sz="1800" dirty="0" smtClean="0"/>
              <a:t>Proizvod: ključ dobrog marketinga je u proizvodu ili usluzi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1800" dirty="0" smtClean="0"/>
              <a:t>Place (mjesto) distribucija, prodajni kanali iznimno važni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1800" dirty="0" smtClean="0"/>
              <a:t>Price: cijena je ono što kupac plaća za vrijednost, ako misli da je dobio manju vrijednost od plaćene neće se više </a:t>
            </a:r>
            <a:r>
              <a:rPr lang="hr-HR" sz="1800" dirty="0" err="1" smtClean="0"/>
              <a:t>nikag</a:t>
            </a:r>
            <a:r>
              <a:rPr lang="hr-HR" sz="1800" dirty="0" smtClean="0"/>
              <a:t> vratiti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1800" dirty="0" smtClean="0"/>
              <a:t>Promocija: neki </a:t>
            </a:r>
            <a:r>
              <a:rPr lang="hr-HR" sz="1800" dirty="0" err="1" smtClean="0"/>
              <a:t>brendovi</a:t>
            </a:r>
            <a:r>
              <a:rPr lang="hr-HR" sz="1800" dirty="0" smtClean="0"/>
              <a:t> najprije kreću od promocije, ako imate više proizvoda fokusirajte se na jedan</a:t>
            </a:r>
          </a:p>
          <a:p>
            <a:pPr>
              <a:buFont typeface="Wingdings" panose="05000000000000000000" pitchFamily="2" charset="2"/>
              <a:buChar char="Ø"/>
            </a:pPr>
            <a:endParaRPr lang="hr-HR" sz="1800" dirty="0" smtClean="0"/>
          </a:p>
        </p:txBody>
      </p:sp>
      <p:pic>
        <p:nvPicPr>
          <p:cNvPr id="7" name="Picture 6" descr="http://img.docstoccdn.com/thumb/orig/3510694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440" y="1027906"/>
            <a:ext cx="6004560" cy="450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88027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Press konferencija</a:t>
            </a:r>
            <a:endParaRPr lang="hr-HR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1" y="1471750"/>
            <a:ext cx="5083628" cy="4491422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hr-HR" sz="1800" dirty="0"/>
              <a:t>Moćan alat kada imate što za </a:t>
            </a:r>
            <a:r>
              <a:rPr lang="hr-HR" sz="1800" dirty="0" smtClean="0"/>
              <a:t>reći!</a:t>
            </a:r>
          </a:p>
          <a:p>
            <a:pPr>
              <a:lnSpc>
                <a:spcPct val="110000"/>
              </a:lnSpc>
            </a:pPr>
            <a:r>
              <a:rPr lang="hr-HR" sz="1800" dirty="0" smtClean="0"/>
              <a:t>Za </a:t>
            </a:r>
            <a:r>
              <a:rPr lang="hr-HR" sz="1800" dirty="0"/>
              <a:t>press konferenciju treba vam povod!</a:t>
            </a:r>
          </a:p>
          <a:p>
            <a:pPr>
              <a:lnSpc>
                <a:spcPct val="110000"/>
              </a:lnSpc>
            </a:pPr>
            <a:r>
              <a:rPr lang="hr-HR" sz="1800" dirty="0"/>
              <a:t>Ako ste mali, udružite se, </a:t>
            </a:r>
            <a:r>
              <a:rPr lang="hr-HR" sz="1800" dirty="0" smtClean="0"/>
              <a:t>zajednički promovirajte proizvod/destinaciju i pronađite „</a:t>
            </a:r>
            <a:r>
              <a:rPr lang="hr-HR" sz="1800" dirty="0" err="1" smtClean="0"/>
              <a:t>cool</a:t>
            </a:r>
            <a:r>
              <a:rPr lang="hr-HR" sz="1800" dirty="0" smtClean="0"/>
              <a:t>” prostor</a:t>
            </a:r>
            <a:endParaRPr lang="hr-HR" sz="1800" dirty="0"/>
          </a:p>
          <a:p>
            <a:pPr>
              <a:lnSpc>
                <a:spcPct val="110000"/>
              </a:lnSpc>
            </a:pPr>
            <a:r>
              <a:rPr lang="hr-HR" sz="1800" dirty="0"/>
              <a:t>Pošaljite kreativnu </a:t>
            </a:r>
            <a:r>
              <a:rPr lang="hr-HR" sz="1800" dirty="0" smtClean="0"/>
              <a:t>pozivnicu! Lobirajte dolaske!</a:t>
            </a:r>
            <a:endParaRPr lang="hr-HR" sz="1800" dirty="0"/>
          </a:p>
          <a:p>
            <a:pPr>
              <a:lnSpc>
                <a:spcPct val="110000"/>
              </a:lnSpc>
            </a:pPr>
            <a:r>
              <a:rPr lang="hr-HR" sz="1800" dirty="0"/>
              <a:t>Ne </a:t>
            </a:r>
            <a:r>
              <a:rPr lang="hr-HR" sz="1800" dirty="0" smtClean="0"/>
              <a:t>koristite dosadne </a:t>
            </a:r>
            <a:r>
              <a:rPr lang="hr-HR" sz="1800" dirty="0"/>
              <a:t>PP prezentacije!</a:t>
            </a:r>
          </a:p>
          <a:p>
            <a:pPr>
              <a:lnSpc>
                <a:spcPct val="110000"/>
              </a:lnSpc>
            </a:pPr>
            <a:r>
              <a:rPr lang="hr-HR" sz="1800" dirty="0"/>
              <a:t>Pronađite dobrog moderatora!</a:t>
            </a:r>
          </a:p>
          <a:p>
            <a:pPr>
              <a:lnSpc>
                <a:spcPct val="110000"/>
              </a:lnSpc>
            </a:pPr>
            <a:r>
              <a:rPr lang="hr-HR" sz="1800" dirty="0"/>
              <a:t>Službeni dio treba trajati maksimalno pola sata!</a:t>
            </a:r>
          </a:p>
          <a:p>
            <a:pPr>
              <a:lnSpc>
                <a:spcPct val="110000"/>
              </a:lnSpc>
            </a:pPr>
            <a:r>
              <a:rPr lang="hr-HR" sz="1800" dirty="0"/>
              <a:t>Počastite novinare i družite se s njima!</a:t>
            </a:r>
          </a:p>
          <a:p>
            <a:pPr>
              <a:lnSpc>
                <a:spcPct val="110000"/>
              </a:lnSpc>
            </a:pPr>
            <a:r>
              <a:rPr lang="hr-HR" sz="1800" dirty="0"/>
              <a:t>Pronađite dobrog fotografa!</a:t>
            </a:r>
          </a:p>
          <a:p>
            <a:pPr>
              <a:lnSpc>
                <a:spcPct val="110000"/>
              </a:lnSpc>
            </a:pPr>
            <a:r>
              <a:rPr lang="hr-HR" sz="1800" dirty="0"/>
              <a:t>Plasirajte priopćenje i fotografije s </a:t>
            </a:r>
            <a:r>
              <a:rPr lang="hr-HR" sz="1800" dirty="0" err="1"/>
              <a:t>pressice</a:t>
            </a:r>
            <a:r>
              <a:rPr lang="hr-HR" sz="1800" dirty="0"/>
              <a:t> svim medijima koji su vam važni</a:t>
            </a:r>
            <a:r>
              <a:rPr lang="hr-HR" sz="1800" dirty="0" smtClean="0"/>
              <a:t>! Ne zaboravite darove!</a:t>
            </a:r>
            <a:endParaRPr lang="hr-HR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240" y="1129360"/>
            <a:ext cx="4526687" cy="30177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664" y="4231152"/>
            <a:ext cx="3243263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247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lma Radoš\Desktop\LOLLIPOP PR\Udruga Dalmatinski prsut\Foto\Dalmatinski prsut press konferencija\IMG_77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290" y="201021"/>
            <a:ext cx="8995955" cy="599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4051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lma Radoš\Desktop\LOLLIPOP PR\Udruga Dalmatinski prsut\Foto\Dalmatinski prsut press konferencija\IMG_78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960" y="144631"/>
            <a:ext cx="9100969" cy="60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4890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lma Radoš\Desktop\LOLLIPOP PR\TZ SKZ\TZ SKZ najnovije\Pressica TZ SKZ\Fotografije za priopcenje\Konferencija za medij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412" y="167185"/>
            <a:ext cx="9927237" cy="609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254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lma Radoš\Desktop\LOLLIPOP PR\TZ SKZ\TZ SKZ najnovije\Pressica TZ SKZ\Fotografije za priopcenje\press01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17" y="136201"/>
            <a:ext cx="9477902" cy="611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9884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538" y="163286"/>
            <a:ext cx="9166860" cy="611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9131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89" y="113937"/>
            <a:ext cx="9410700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30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Korporativna komunikacija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19794"/>
            <a:ext cx="5580017" cy="4557169"/>
          </a:xfrm>
        </p:spPr>
        <p:txBody>
          <a:bodyPr>
            <a:normAutofit/>
          </a:bodyPr>
          <a:lstStyle/>
          <a:p>
            <a:r>
              <a:rPr lang="hr-HR" sz="2000" dirty="0"/>
              <a:t>Jačanje korporativne komunikacije, korporativnog identiteta i imidža </a:t>
            </a:r>
            <a:r>
              <a:rPr lang="hr-HR" sz="2000" dirty="0" err="1"/>
              <a:t>brenda</a:t>
            </a:r>
            <a:endParaRPr lang="hr-HR" sz="2000" dirty="0"/>
          </a:p>
          <a:p>
            <a:r>
              <a:rPr lang="hr-HR" sz="2000" dirty="0"/>
              <a:t>Izgradnja i održavanje dobrog imidža – prepoznatljivost među interesnim skupinama</a:t>
            </a:r>
          </a:p>
          <a:p>
            <a:r>
              <a:rPr lang="hr-HR" sz="2000" dirty="0"/>
              <a:t>Pojavljivanje predstavnika </a:t>
            </a:r>
            <a:r>
              <a:rPr lang="hr-HR" sz="2000" dirty="0" err="1"/>
              <a:t>brenda</a:t>
            </a:r>
            <a:r>
              <a:rPr lang="hr-HR" sz="2000" dirty="0"/>
              <a:t> u utjecajnim medijima promiče kvalitetu i vjerodostojnost</a:t>
            </a:r>
          </a:p>
          <a:p>
            <a:r>
              <a:rPr lang="hr-HR" sz="2000" dirty="0"/>
              <a:t>Suradnja s poslovnim portalima (intervjui, poslovni rezultati, nagrade…)</a:t>
            </a:r>
          </a:p>
          <a:p>
            <a:r>
              <a:rPr lang="hr-HR" sz="2000" dirty="0"/>
              <a:t>Predstavljanje na specijaliziranim kongresima i konferencijama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803" y="1124631"/>
            <a:ext cx="3875484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963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Sastanci s ključnim medijima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19794"/>
            <a:ext cx="5580017" cy="4557169"/>
          </a:xfrm>
        </p:spPr>
        <p:txBody>
          <a:bodyPr>
            <a:normAutofit/>
          </a:bodyPr>
          <a:lstStyle/>
          <a:p>
            <a:r>
              <a:rPr lang="hr-HR" sz="2400" dirty="0"/>
              <a:t>Redoviti sastanci </a:t>
            </a:r>
            <a:r>
              <a:rPr lang="hr-HR" sz="2400" dirty="0" smtClean="0"/>
              <a:t>s predstavnicima ključnih </a:t>
            </a:r>
            <a:r>
              <a:rPr lang="hr-HR" sz="2400" dirty="0"/>
              <a:t>medija</a:t>
            </a:r>
          </a:p>
          <a:p>
            <a:r>
              <a:rPr lang="hr-HR" sz="2400" dirty="0"/>
              <a:t>Ne trebaju mediji uvijek dolaziti vama! Dođite vi njima! </a:t>
            </a:r>
            <a:r>
              <a:rPr lang="hr-HR" sz="2400" dirty="0"/>
              <a:t>Upoznavanje s proizvodima i informiranje o novostima u opuštenoj i prijateljskoj atmosferi (primjerice u kafiću u </a:t>
            </a:r>
            <a:r>
              <a:rPr lang="hr-HR" sz="2400" dirty="0" smtClean="0"/>
              <a:t>kavu, </a:t>
            </a:r>
            <a:r>
              <a:rPr lang="hr-HR" sz="2400" dirty="0"/>
              <a:t>kolače…</a:t>
            </a:r>
          </a:p>
          <a:p>
            <a:r>
              <a:rPr lang="hr-HR" sz="2400" dirty="0" smtClean="0"/>
              <a:t>Ne </a:t>
            </a:r>
            <a:r>
              <a:rPr lang="hr-HR" sz="2400" dirty="0"/>
              <a:t>zaboravite </a:t>
            </a:r>
            <a:r>
              <a:rPr lang="hr-HR" sz="2400" dirty="0" smtClean="0"/>
              <a:t>darove </a:t>
            </a:r>
            <a:r>
              <a:rPr lang="hr-HR" sz="2400" dirty="0" smtClean="0">
                <a:sym typeface="Wingdings" panose="05000000000000000000" pitchFamily="2" charset="2"/>
              </a:rPr>
              <a:t></a:t>
            </a:r>
            <a:endParaRPr lang="hr-HR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382" y="1690688"/>
            <a:ext cx="5238605" cy="348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399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B2B komunikacija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19794"/>
            <a:ext cx="5580017" cy="4557169"/>
          </a:xfrm>
        </p:spPr>
        <p:txBody>
          <a:bodyPr>
            <a:normAutofit/>
          </a:bodyPr>
          <a:lstStyle/>
          <a:p>
            <a:r>
              <a:rPr lang="hr-HR" sz="2400" dirty="0" smtClean="0"/>
              <a:t>Jačanje odnosa s potencijalnim partnerima</a:t>
            </a:r>
            <a:endParaRPr lang="hr-HR" sz="2400" dirty="0"/>
          </a:p>
          <a:p>
            <a:r>
              <a:rPr lang="hr-HR" sz="2400" dirty="0" smtClean="0"/>
              <a:t>Promocija na manifestacijama ili sajmovima</a:t>
            </a:r>
          </a:p>
          <a:p>
            <a:r>
              <a:rPr lang="hr-HR" sz="2400" dirty="0" smtClean="0"/>
              <a:t>Ako ih nema izmislite ih sami</a:t>
            </a:r>
            <a:endParaRPr lang="hr-HR" sz="2400" dirty="0"/>
          </a:p>
          <a:p>
            <a:r>
              <a:rPr lang="hr-HR" sz="2400" dirty="0" smtClean="0"/>
              <a:t>Primjerice ako ste proizvođač vina organizirajte vinsku degustaciju za nekoliko </a:t>
            </a:r>
            <a:r>
              <a:rPr lang="hr-HR" sz="2400" dirty="0" err="1" smtClean="0"/>
              <a:t>sommeliera</a:t>
            </a:r>
            <a:r>
              <a:rPr lang="hr-HR" sz="2400" dirty="0" smtClean="0"/>
              <a:t>, ugostiteljskih objekata, vinoteka… </a:t>
            </a:r>
          </a:p>
          <a:p>
            <a:r>
              <a:rPr lang="hr-HR" sz="2400" dirty="0" smtClean="0"/>
              <a:t>PR aktivnosti u </a:t>
            </a:r>
            <a:r>
              <a:rPr lang="hr-HR" sz="2400" dirty="0" err="1" smtClean="0"/>
              <a:t>business</a:t>
            </a:r>
            <a:r>
              <a:rPr lang="hr-HR" sz="2400" dirty="0" smtClean="0"/>
              <a:t> medijima: rezultati, novi proizvod, intervju</a:t>
            </a:r>
            <a:endParaRPr lang="hr-HR" sz="2400" dirty="0"/>
          </a:p>
        </p:txBody>
      </p:sp>
      <p:pic>
        <p:nvPicPr>
          <p:cNvPr id="5" name="Picture 2" descr="C:\Users\Alma Radoš\Desktop\b2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359" y="2221057"/>
            <a:ext cx="3703983" cy="219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256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Marketing</a:t>
            </a:r>
            <a:endParaRPr lang="hr-HR" dirty="0"/>
          </a:p>
        </p:txBody>
      </p:sp>
      <p:pic>
        <p:nvPicPr>
          <p:cNvPr id="6" name="Picture 10" descr="http://www.msm.nl/MSMWeb/media/PDF/Images/Blog/new_4p_marketing_mix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696" y="1825625"/>
            <a:ext cx="8896607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4967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Društvene mreže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5624"/>
            <a:ext cx="5336177" cy="4731340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hr-HR" sz="2400" dirty="0" smtClean="0"/>
              <a:t>Retoričko pitanje: jeste li prisutni na društvenim mrežama?</a:t>
            </a:r>
          </a:p>
          <a:p>
            <a:pPr marL="0" indent="0" fontAlgn="base">
              <a:buNone/>
            </a:pPr>
            <a:r>
              <a:rPr lang="hr-HR" sz="2400" dirty="0" smtClean="0"/>
              <a:t>Koristite li LinkedIn za poslovna povezivanja, FB za virtualna druženja, dijelite li </a:t>
            </a:r>
            <a:r>
              <a:rPr lang="hr-HR" sz="2400" dirty="0" err="1" smtClean="0"/>
              <a:t>fotke</a:t>
            </a:r>
            <a:r>
              <a:rPr lang="hr-HR" sz="2400" dirty="0" smtClean="0"/>
              <a:t> na IG? Poznajte li uopće nekog tko nije umrežen? Naravno da je život moguć i bez </a:t>
            </a:r>
            <a:r>
              <a:rPr lang="hr-HR" sz="2400" dirty="0" err="1" smtClean="0"/>
              <a:t>lajkanja</a:t>
            </a:r>
            <a:r>
              <a:rPr lang="hr-HR" sz="2400" dirty="0" smtClean="0"/>
              <a:t> i </a:t>
            </a:r>
            <a:r>
              <a:rPr lang="hr-HR" sz="2400" dirty="0" err="1" smtClean="0"/>
              <a:t>šeranja</a:t>
            </a:r>
            <a:r>
              <a:rPr lang="hr-HR" sz="2400" dirty="0" smtClean="0"/>
              <a:t>, no brojke su neumoljive.</a:t>
            </a:r>
          </a:p>
          <a:p>
            <a:pPr marL="0" indent="0" fontAlgn="base">
              <a:buNone/>
            </a:pPr>
            <a:r>
              <a:rPr lang="hr-HR" sz="2400" dirty="0" smtClean="0"/>
              <a:t>Svakog se dana nekoliko milijuna puta stisne </a:t>
            </a:r>
            <a:r>
              <a:rPr lang="hr-HR" sz="2400" dirty="0" err="1" smtClean="0"/>
              <a:t>like</a:t>
            </a:r>
            <a:r>
              <a:rPr lang="hr-HR" sz="2400" dirty="0" smtClean="0"/>
              <a:t>. Primjerice radiju je trebalo 38 godina da skupi 50 milijuna korisnika, a FB samo godinu za 200 milijuna.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377" y="1515292"/>
            <a:ext cx="5714918" cy="316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431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https://conversationprism.com/wp-content/uploads/2013/07/JESS3_BrianSolis_ConversationPrism4_WEB_800x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475" y="415293"/>
            <a:ext cx="8429896" cy="579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89184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2DC45-1CB6-4035-9BD4-DABDCD018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9641" y="1487055"/>
            <a:ext cx="3852718" cy="1200727"/>
          </a:xfrm>
        </p:spPr>
        <p:txBody>
          <a:bodyPr/>
          <a:lstStyle/>
          <a:p>
            <a:pPr algn="ctr"/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RAISE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 Youth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286922-C289-4527-B4DB-F006E5598F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75" y="491711"/>
            <a:ext cx="10519849" cy="7274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2851936-7884-4FF5-A86C-67D9707110D5}"/>
              </a:ext>
            </a:extLst>
          </p:cNvPr>
          <p:cNvSpPr txBox="1">
            <a:spLocks/>
          </p:cNvSpPr>
          <p:nvPr/>
        </p:nvSpPr>
        <p:spPr>
          <a:xfrm>
            <a:off x="175492" y="6123709"/>
            <a:ext cx="11619344" cy="6419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www.eeagrants.org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www.raise-youth.com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Projekt RAISE Youth financiran je od strane Islanda, Lihtenštajna i Norveške kroz Fondove Kraljevine Norveške i EGP-a. 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RAISE Youth project is funded by Iceland, Liechtenstein and Norway through the EEA and Norway Grants Fund for Youth Employment</a:t>
            </a:r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D2B7692-CA7E-482B-990C-CE8552A6C7E1}"/>
              </a:ext>
            </a:extLst>
          </p:cNvPr>
          <p:cNvSpPr txBox="1">
            <a:spLocks/>
          </p:cNvSpPr>
          <p:nvPr/>
        </p:nvSpPr>
        <p:spPr>
          <a:xfrm>
            <a:off x="4169641" y="2824290"/>
            <a:ext cx="1395268" cy="357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sz="1200" i="1" dirty="0">
                <a:latin typeface="Arial" panose="020B0604020202020204" pitchFamily="34" charset="0"/>
                <a:cs typeface="Arial" panose="020B0604020202020204" pitchFamily="34" charset="0"/>
              </a:rPr>
              <a:t>Projekt provodi: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5281E58-A00E-493F-A7BE-6CC28EB6C841}"/>
              </a:ext>
            </a:extLst>
          </p:cNvPr>
          <p:cNvSpPr txBox="1">
            <a:spLocks/>
          </p:cNvSpPr>
          <p:nvPr/>
        </p:nvSpPr>
        <p:spPr>
          <a:xfrm>
            <a:off x="6557819" y="2828636"/>
            <a:ext cx="1395268" cy="357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sz="1200" i="1" dirty="0">
                <a:latin typeface="Arial" panose="020B0604020202020204" pitchFamily="34" charset="0"/>
                <a:cs typeface="Arial" panose="020B0604020202020204" pitchFamily="34" charset="0"/>
              </a:rPr>
              <a:t>U suradnji s: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425A39-8334-4706-9069-6954CD6C24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53" b="25130"/>
          <a:stretch/>
        </p:blipFill>
        <p:spPr>
          <a:xfrm>
            <a:off x="6205971" y="3244546"/>
            <a:ext cx="2216150" cy="10619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24DB2A-5A8E-4018-A629-5E9DD33A0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3673" y="3132851"/>
            <a:ext cx="1411235" cy="120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95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Marketing</a:t>
            </a:r>
            <a:endParaRPr lang="hr-H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767840"/>
            <a:ext cx="5492931" cy="4409123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hr-HR" sz="2400" dirty="0" smtClean="0"/>
              <a:t>7P </a:t>
            </a:r>
          </a:p>
          <a:p>
            <a:pPr marL="0" lvl="0" indent="0">
              <a:buNone/>
            </a:pPr>
            <a:r>
              <a:rPr lang="hr-HR" sz="2400" dirty="0" smtClean="0"/>
              <a:t>Usluge</a:t>
            </a:r>
            <a:endParaRPr lang="hr-HR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hr-HR" sz="1800" dirty="0" smtClean="0"/>
              <a:t>Proizvod: ključ dobrog marketinga je u proizvodu ili usluzi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1800" dirty="0" smtClean="0"/>
              <a:t>Place (mjesto) distribucija, prodajni kanali iznimno važni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1800" dirty="0" smtClean="0"/>
              <a:t>Price: cijena je ono što kupac plaća za vrijednost, ako misli da je dobio manju vrijednost od plaćene neće se više </a:t>
            </a:r>
            <a:r>
              <a:rPr lang="hr-HR" sz="1800" dirty="0" err="1" smtClean="0"/>
              <a:t>nikag</a:t>
            </a:r>
            <a:r>
              <a:rPr lang="hr-HR" sz="1800" dirty="0" smtClean="0"/>
              <a:t> vratiti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1800" dirty="0" smtClean="0"/>
              <a:t>Promocija: neki </a:t>
            </a:r>
            <a:r>
              <a:rPr lang="hr-HR" sz="1800" dirty="0" err="1" smtClean="0"/>
              <a:t>brendovi</a:t>
            </a:r>
            <a:r>
              <a:rPr lang="hr-HR" sz="1800" dirty="0" smtClean="0"/>
              <a:t> najprije kreću od promocije, ako imate više proizvoda fokusirajte se na jedan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1800" dirty="0" err="1" smtClean="0"/>
              <a:t>People</a:t>
            </a:r>
            <a:r>
              <a:rPr lang="hr-HR" sz="1800" dirty="0" smtClean="0"/>
              <a:t>: zadovoljni ljudi ključ su dobrog marketinga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1800" dirty="0" err="1" smtClean="0"/>
              <a:t>Processes</a:t>
            </a:r>
            <a:r>
              <a:rPr lang="hr-HR" sz="1800" dirty="0" smtClean="0"/>
              <a:t>: kod velikog broja zaposlenika potrebno je uvesti procese da bi stvari funkcionirale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1800" dirty="0" err="1" smtClean="0"/>
              <a:t>Physical</a:t>
            </a:r>
            <a:r>
              <a:rPr lang="hr-HR" sz="1800" dirty="0" smtClean="0"/>
              <a:t> </a:t>
            </a:r>
            <a:r>
              <a:rPr lang="hr-HR" sz="1800" dirty="0" err="1" smtClean="0"/>
              <a:t>evidence</a:t>
            </a:r>
            <a:r>
              <a:rPr lang="hr-HR" sz="1800" dirty="0" smtClean="0"/>
              <a:t>: Klijentima je potrebno pružiti dokaze rada i pozitivnog iskustva</a:t>
            </a:r>
          </a:p>
          <a:p>
            <a:pPr>
              <a:buFont typeface="Wingdings" panose="05000000000000000000" pitchFamily="2" charset="2"/>
              <a:buChar char="Ø"/>
            </a:pPr>
            <a:endParaRPr lang="hr-HR" sz="18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268" y="923108"/>
            <a:ext cx="5441582" cy="551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59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Najčešće zablude o marketingu</a:t>
            </a:r>
            <a:endParaRPr lang="hr-H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767840"/>
            <a:ext cx="5492931" cy="4409123"/>
          </a:xfrm>
        </p:spPr>
        <p:txBody>
          <a:bodyPr>
            <a:normAutofit lnSpcReduction="10000"/>
          </a:bodyPr>
          <a:lstStyle/>
          <a:p>
            <a:r>
              <a:rPr lang="hr-HR" sz="1800" dirty="0" smtClean="0"/>
              <a:t>Marketing se često poistovjećuje s oglašavanjem</a:t>
            </a:r>
          </a:p>
          <a:p>
            <a:r>
              <a:rPr lang="hr-HR" sz="1800" dirty="0"/>
              <a:t>Marketing se često poistovjećuje s </a:t>
            </a:r>
            <a:r>
              <a:rPr lang="hr-HR" sz="1800" dirty="0" smtClean="0"/>
              <a:t>prodajom</a:t>
            </a:r>
            <a:endParaRPr lang="hr-HR" sz="1800" dirty="0"/>
          </a:p>
          <a:p>
            <a:r>
              <a:rPr lang="hr-HR" sz="1800" dirty="0"/>
              <a:t>Marketing se često poistovjećuje s </a:t>
            </a:r>
            <a:r>
              <a:rPr lang="hr-HR" sz="1800" dirty="0" smtClean="0"/>
              <a:t>prodajom</a:t>
            </a:r>
          </a:p>
          <a:p>
            <a:pPr marL="0" indent="0">
              <a:buNone/>
            </a:pPr>
            <a:endParaRPr lang="hr-HR" sz="1800" dirty="0"/>
          </a:p>
          <a:p>
            <a:pPr marL="0" indent="0">
              <a:lnSpc>
                <a:spcPct val="150000"/>
              </a:lnSpc>
              <a:buNone/>
            </a:pPr>
            <a:r>
              <a:rPr lang="hr-HR" altLang="sr-Latn-RS" sz="1700" i="1" dirty="0">
                <a:cs typeface="Tahoma" panose="020B0604030504040204" pitchFamily="34" charset="0"/>
              </a:rPr>
              <a:t>Iako se jezgra marketinga još uvijek nije stvarno promijenila, poslovno okruženje znatno je drugačije. Natjecanje je još intenzivnije, svjedoci smo ogromne moći interneta i novih tehnologija, a mi u marketingu suočeni s  tim novim izazovima, svakodnevno moramo prodavati svoje proizvode bilo da smo u B2C ili B2B industriji” . </a:t>
            </a:r>
          </a:p>
          <a:p>
            <a:pPr>
              <a:lnSpc>
                <a:spcPct val="150000"/>
              </a:lnSpc>
            </a:pPr>
            <a:r>
              <a:rPr lang="hr-HR" altLang="sr-Latn-RS" sz="1800" i="1" dirty="0">
                <a:cs typeface="Tahoma" panose="020B0604030504040204" pitchFamily="34" charset="0"/>
              </a:rPr>
              <a:t>Mr. </a:t>
            </a:r>
            <a:r>
              <a:rPr lang="hr-HR" altLang="sr-Latn-RS" sz="1800" i="1" dirty="0" err="1">
                <a:cs typeface="Tahoma" panose="020B0604030504040204" pitchFamily="34" charset="0"/>
              </a:rPr>
              <a:t>Amit</a:t>
            </a:r>
            <a:r>
              <a:rPr lang="hr-HR" altLang="sr-Latn-RS" sz="1800" i="1" dirty="0">
                <a:cs typeface="Tahoma" panose="020B0604030504040204" pitchFamily="34" charset="0"/>
              </a:rPr>
              <a:t> </a:t>
            </a:r>
            <a:r>
              <a:rPr lang="hr-HR" altLang="sr-Latn-RS" sz="1800" i="1" dirty="0" err="1">
                <a:cs typeface="Tahoma" panose="020B0604030504040204" pitchFamily="34" charset="0"/>
              </a:rPr>
              <a:t>Biswas</a:t>
            </a:r>
            <a:r>
              <a:rPr lang="hr-HR" altLang="sr-Latn-RS" sz="1800" i="1" dirty="0">
                <a:cs typeface="Tahoma" panose="020B0604030504040204" pitchFamily="34" charset="0"/>
              </a:rPr>
              <a:t>, </a:t>
            </a:r>
            <a:r>
              <a:rPr lang="hr-HR" altLang="sr-Latn-RS" sz="1800" i="1" dirty="0" err="1">
                <a:cs typeface="Tahoma" panose="020B0604030504040204" pitchFamily="34" charset="0"/>
              </a:rPr>
              <a:t>Maastricht</a:t>
            </a:r>
            <a:r>
              <a:rPr lang="hr-HR" altLang="sr-Latn-RS" sz="1800" i="1" dirty="0">
                <a:cs typeface="Tahoma" panose="020B0604030504040204" pitchFamily="34" charset="0"/>
              </a:rPr>
              <a:t> </a:t>
            </a:r>
            <a:r>
              <a:rPr lang="hr-HR" altLang="sr-Latn-RS" sz="1800" i="1" dirty="0" err="1">
                <a:cs typeface="Tahoma" panose="020B0604030504040204" pitchFamily="34" charset="0"/>
              </a:rPr>
              <a:t>School</a:t>
            </a:r>
            <a:r>
              <a:rPr lang="hr-HR" altLang="sr-Latn-RS" sz="1800" i="1" dirty="0">
                <a:cs typeface="Tahoma" panose="020B0604030504040204" pitchFamily="34" charset="0"/>
              </a:rPr>
              <a:t> </a:t>
            </a:r>
            <a:r>
              <a:rPr lang="hr-HR" altLang="sr-Latn-RS" sz="1800" i="1" dirty="0" err="1">
                <a:cs typeface="Tahoma" panose="020B0604030504040204" pitchFamily="34" charset="0"/>
              </a:rPr>
              <a:t>of</a:t>
            </a:r>
            <a:r>
              <a:rPr lang="hr-HR" altLang="sr-Latn-RS" sz="1800" i="1" dirty="0">
                <a:cs typeface="Tahoma" panose="020B0604030504040204" pitchFamily="34" charset="0"/>
              </a:rPr>
              <a:t> Management</a:t>
            </a:r>
          </a:p>
          <a:p>
            <a:pPr marL="0" indent="0">
              <a:buNone/>
            </a:pPr>
            <a:endParaRPr lang="hr-HR" sz="1800" dirty="0"/>
          </a:p>
          <a:p>
            <a:pPr marL="0" indent="0">
              <a:buNone/>
            </a:pPr>
            <a:endParaRPr lang="hr-HR" sz="18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6583">
            <a:off x="6557598" y="2438401"/>
            <a:ext cx="5325292" cy="266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44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Brendiranje</a:t>
            </a:r>
            <a:endParaRPr lang="hr-H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1" y="1759132"/>
            <a:ext cx="5292634" cy="422365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r-HR" sz="2200" dirty="0" smtClean="0"/>
              <a:t>Brzi tečaj </a:t>
            </a:r>
            <a:r>
              <a:rPr lang="hr-HR" sz="2200" dirty="0" err="1" smtClean="0"/>
              <a:t>brendiranja</a:t>
            </a:r>
            <a:endParaRPr lang="hr-HR" sz="2200" dirty="0" smtClean="0"/>
          </a:p>
          <a:p>
            <a:r>
              <a:rPr lang="hr-HR" sz="2200" dirty="0" smtClean="0"/>
              <a:t>Svrha </a:t>
            </a:r>
            <a:r>
              <a:rPr lang="hr-HR" sz="2200" dirty="0" err="1" smtClean="0"/>
              <a:t>brendiranja</a:t>
            </a:r>
            <a:r>
              <a:rPr lang="hr-HR" sz="2200" dirty="0" smtClean="0"/>
              <a:t>: učiniti proizvod ili uslugu prepoznatljivim </a:t>
            </a:r>
          </a:p>
          <a:p>
            <a:r>
              <a:rPr lang="hr-HR" sz="2200" dirty="0" smtClean="0"/>
              <a:t>Povećati joj vrijednost na tržištu</a:t>
            </a:r>
            <a:endParaRPr lang="hr-HR" sz="2200" dirty="0"/>
          </a:p>
          <a:p>
            <a:r>
              <a:rPr lang="hr-HR" sz="2200" dirty="0" smtClean="0"/>
              <a:t>Procesom </a:t>
            </a:r>
            <a:r>
              <a:rPr lang="hr-HR" sz="2200" dirty="0" err="1" smtClean="0"/>
              <a:t>brendiranja</a:t>
            </a:r>
            <a:r>
              <a:rPr lang="hr-HR" sz="2200" dirty="0" smtClean="0"/>
              <a:t> neki ćemo proizvod ili uslugu učiniti prepoznatljivom temeljem njihovog vizualnog identiteta, načina komunikacije te cjelokupnog sadržaja koji se veže za taj </a:t>
            </a:r>
            <a:r>
              <a:rPr lang="hr-HR" sz="2200" dirty="0" err="1" smtClean="0"/>
              <a:t>brend</a:t>
            </a:r>
            <a:r>
              <a:rPr lang="hr-HR" sz="2200" dirty="0" smtClean="0"/>
              <a:t>.</a:t>
            </a:r>
          </a:p>
          <a:p>
            <a:r>
              <a:rPr lang="hr-HR" sz="2200" dirty="0" smtClean="0"/>
              <a:t>Rad na </a:t>
            </a:r>
            <a:r>
              <a:rPr lang="hr-HR" sz="2200" dirty="0" err="1" smtClean="0"/>
              <a:t>brendiranju</a:t>
            </a:r>
            <a:r>
              <a:rPr lang="hr-HR" sz="2200" dirty="0" smtClean="0"/>
              <a:t> dugoročan je proces. Danas se </a:t>
            </a:r>
            <a:r>
              <a:rPr lang="hr-HR" sz="2200" dirty="0" err="1" smtClean="0"/>
              <a:t>brendirati</a:t>
            </a:r>
            <a:r>
              <a:rPr lang="hr-HR" sz="2200" dirty="0" smtClean="0"/>
              <a:t> može sve, ako imate dobrog </a:t>
            </a:r>
            <a:r>
              <a:rPr lang="hr-HR" sz="2200" dirty="0" err="1" smtClean="0"/>
              <a:t>brend</a:t>
            </a:r>
            <a:r>
              <a:rPr lang="hr-HR" sz="2200" dirty="0" smtClean="0"/>
              <a:t> stručnjaka. </a:t>
            </a:r>
            <a:r>
              <a:rPr lang="hr-HR" sz="2200" dirty="0" err="1" smtClean="0"/>
              <a:t>Brendirati</a:t>
            </a:r>
            <a:r>
              <a:rPr lang="hr-HR" sz="2200" dirty="0" smtClean="0"/>
              <a:t> se mogu pojedinci, usluge, proizvodi, kompanije, turističke destinacije, kućni ljubimac…</a:t>
            </a:r>
          </a:p>
          <a:p>
            <a:r>
              <a:rPr lang="hr-HR" sz="2200" dirty="0" smtClean="0"/>
              <a:t>Važno je definirati cilj </a:t>
            </a:r>
            <a:r>
              <a:rPr lang="hr-HR" sz="2200" dirty="0" err="1" smtClean="0"/>
              <a:t>brendiranja</a:t>
            </a:r>
            <a:r>
              <a:rPr lang="hr-HR" sz="2200" dirty="0" smtClean="0"/>
              <a:t> (primjerice povećanje prodaje), definirati vizualni identitet (logotip, tipografiju, paletu boja, slogane…), distribucijski plan i definiranje medija</a:t>
            </a:r>
          </a:p>
          <a:p>
            <a:pPr marL="0" indent="0">
              <a:buNone/>
            </a:pPr>
            <a:endParaRPr lang="hr-HR" sz="1800" dirty="0"/>
          </a:p>
          <a:p>
            <a:pPr marL="0" indent="0">
              <a:buNone/>
            </a:pPr>
            <a:endParaRPr lang="hr-HR" sz="1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493" y="1690688"/>
            <a:ext cx="5077725" cy="337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17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Komunikacija</a:t>
            </a:r>
            <a:endParaRPr lang="hr-H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767840"/>
            <a:ext cx="5492931" cy="440912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hr-HR" sz="2400" dirty="0" smtClean="0"/>
              <a:t>Odgovoriti </a:t>
            </a:r>
            <a:r>
              <a:rPr lang="hr-HR" sz="2400" dirty="0"/>
              <a:t>na pitanja</a:t>
            </a:r>
            <a:r>
              <a:rPr lang="hr-HR" sz="2400" dirty="0"/>
              <a:t>:</a:t>
            </a:r>
          </a:p>
          <a:p>
            <a:pPr marL="0" lvl="0" indent="0">
              <a:buNone/>
            </a:pPr>
            <a:endParaRPr lang="hr-HR" sz="2400" dirty="0"/>
          </a:p>
          <a:p>
            <a:pPr lvl="0"/>
            <a:r>
              <a:rPr lang="hr-HR" sz="2400" dirty="0"/>
              <a:t>Po čemu su hrvatski mediji specifični? </a:t>
            </a:r>
          </a:p>
          <a:p>
            <a:pPr lvl="0"/>
            <a:r>
              <a:rPr lang="hr-HR" sz="2400" dirty="0"/>
              <a:t>Što su odnosi s javnošću i kako ih koristiti u svakodnevnom radu?</a:t>
            </a:r>
          </a:p>
          <a:p>
            <a:r>
              <a:rPr lang="hr-HR" sz="2400" dirty="0"/>
              <a:t>Kako uspješno komunicirati s </a:t>
            </a:r>
            <a:r>
              <a:rPr lang="hr-HR" sz="2400" dirty="0" smtClean="0"/>
              <a:t>medijima?</a:t>
            </a:r>
            <a:endParaRPr lang="hr-HR" sz="2400" dirty="0"/>
          </a:p>
          <a:p>
            <a:endParaRPr lang="hr-HR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006" y="1837509"/>
            <a:ext cx="5077085" cy="384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470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359</TotalTime>
  <Words>2059</Words>
  <Application>Microsoft Office PowerPoint</Application>
  <PresentationFormat>Widescreen</PresentationFormat>
  <Paragraphs>242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62" baseType="lpstr">
      <vt:lpstr>Arial</vt:lpstr>
      <vt:lpstr>Calibri</vt:lpstr>
      <vt:lpstr>Calibri Light</vt:lpstr>
      <vt:lpstr>Latha</vt:lpstr>
      <vt:lpstr>Tahoma</vt:lpstr>
      <vt:lpstr>Verdana</vt:lpstr>
      <vt:lpstr>Wingdings</vt:lpstr>
      <vt:lpstr>Office Theme</vt:lpstr>
      <vt:lpstr>1_Office Theme</vt:lpstr>
      <vt:lpstr>2_Office Theme</vt:lpstr>
      <vt:lpstr>RAISE Youth</vt:lpstr>
      <vt:lpstr>Alma Radoš, dipl. novinar</vt:lpstr>
      <vt:lpstr>Marketing</vt:lpstr>
      <vt:lpstr>Marketing</vt:lpstr>
      <vt:lpstr>Marketing</vt:lpstr>
      <vt:lpstr>Marketing</vt:lpstr>
      <vt:lpstr>Najčešće zablude o marketingu</vt:lpstr>
      <vt:lpstr>Brendiranje</vt:lpstr>
      <vt:lpstr>Komunikacija</vt:lpstr>
      <vt:lpstr>Što je najvažnije u odnosima s javnošću?</vt:lpstr>
      <vt:lpstr>Ključni PR alati</vt:lpstr>
      <vt:lpstr>Ciljno tržište</vt:lpstr>
      <vt:lpstr>Ključni mediji</vt:lpstr>
      <vt:lpstr>Komunikacijska strategija</vt:lpstr>
      <vt:lpstr>Komunikacijska strategija</vt:lpstr>
      <vt:lpstr>Kreativni mailing</vt:lpstr>
      <vt:lpstr>Kreativni mailing</vt:lpstr>
      <vt:lpstr>Medijska putovanja</vt:lpstr>
      <vt:lpstr>Medijska putovanja</vt:lpstr>
      <vt:lpstr>Kreativno medijsko putovanje</vt:lpstr>
      <vt:lpstr>Priopćenja za medije</vt:lpstr>
      <vt:lpstr>Suradnja s poznatim osobama</vt:lpstr>
      <vt:lpstr>Suradnja s poznatim osobama</vt:lpstr>
      <vt:lpstr>Suradnja s poznatim osobama</vt:lpstr>
      <vt:lpstr>Suradnja s poznatim osobama</vt:lpstr>
      <vt:lpstr>Suradnja s poznatim osobama</vt:lpstr>
      <vt:lpstr>Suradnja s poznatim osobama</vt:lpstr>
      <vt:lpstr>Suradnja s poznatim osobama</vt:lpstr>
      <vt:lpstr>Suradnja s poznatim osobama</vt:lpstr>
      <vt:lpstr>Najvažniji PR alat?</vt:lpstr>
      <vt:lpstr>Koji je najvažniji PR alat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Kreativne priče</vt:lpstr>
      <vt:lpstr>Kreativne priče</vt:lpstr>
      <vt:lpstr>Press konferencija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Korporativna komunikacija</vt:lpstr>
      <vt:lpstr>Sastanci s ključnim medijima</vt:lpstr>
      <vt:lpstr>B2B komunikacija</vt:lpstr>
      <vt:lpstr>Društvene mreže</vt:lpstr>
      <vt:lpstr>PowerPoint Presentation</vt:lpstr>
      <vt:lpstr>RAISE Youth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Tur Kultur</dc:creator>
  <cp:lastModifiedBy>Alma Radoš</cp:lastModifiedBy>
  <cp:revision>39</cp:revision>
  <dcterms:created xsi:type="dcterms:W3CDTF">2021-03-11T08:51:15Z</dcterms:created>
  <dcterms:modified xsi:type="dcterms:W3CDTF">2021-03-18T20:05:35Z</dcterms:modified>
</cp:coreProperties>
</file>